
<file path=[Content_Types].xml><?xml version="1.0" encoding="utf-8"?>
<Types xmlns="http://schemas.openxmlformats.org/package/2006/content-types">
  <Override PartName="/_rels/.rels" ContentType="application/vnd.openxmlformats-package.relationships+xml"/>
  <Override PartName="/ppt/notesSlides/_rels/notesSlide15.xml.rels" ContentType="application/vnd.openxmlformats-package.relationships+xml"/>
  <Override PartName="/ppt/notesSlides/_rels/notesSlide14.xml.rels" ContentType="application/vnd.openxmlformats-package.relationships+xml"/>
  <Override PartName="/ppt/notesSlides/notesSlide15.xml" ContentType="application/vnd.openxmlformats-officedocument.presentationml.notesSlide+xml"/>
  <Override PartName="/ppt/notesSlides/notesSlide14.xml" ContentType="application/vnd.openxmlformats-officedocument.presentationml.notesSlide+xml"/>
  <Override PartName="/ppt/_rels/presentation.xml.rels" ContentType="application/vnd.openxmlformats-package.relationships+xml"/>
  <Override PartName="/ppt/media/image29.jpeg" ContentType="image/jpeg"/>
  <Override PartName="/ppt/media/image9.jpeg" ContentType="image/jpeg"/>
  <Override PartName="/ppt/media/image27.jpeg" ContentType="image/jpeg"/>
  <Override PartName="/ppt/media/image7.jpeg" ContentType="image/jpeg"/>
  <Override PartName="/ppt/media/image30.jpeg" ContentType="image/jpeg"/>
  <Override PartName="/ppt/media/image2.png" ContentType="image/png"/>
  <Override PartName="/ppt/media/image26.jpeg" ContentType="image/jpeg"/>
  <Override PartName="/ppt/media/image6.jpeg" ContentType="image/jpeg"/>
  <Override PartName="/ppt/media/image25.jpeg" ContentType="image/jpeg"/>
  <Override PartName="/ppt/media/image5.jpeg" ContentType="image/jpeg"/>
  <Override PartName="/ppt/media/image28.jpeg" ContentType="image/jpeg"/>
  <Override PartName="/ppt/media/image8.jpeg" ContentType="image/jpeg"/>
  <Override PartName="/ppt/media/image1.png" ContentType="image/png"/>
  <Override PartName="/ppt/media/image10.jpeg" ContentType="image/jpeg"/>
  <Override PartName="/ppt/media/image24.jpeg" ContentType="image/jpeg"/>
  <Override PartName="/ppt/media/image19.jpeg" ContentType="image/jpeg"/>
  <Override PartName="/ppt/media/image3.png" ContentType="image/png"/>
  <Override PartName="/ppt/media/image4.jpeg" ContentType="image/jpeg"/>
  <Override PartName="/ppt/media/image11.jpeg" ContentType="image/jpeg"/>
  <Override PartName="/ppt/media/image12.jpeg" ContentType="image/jpeg"/>
  <Override PartName="/ppt/media/image13.jpeg" ContentType="image/jpeg"/>
  <Override PartName="/ppt/media/image14.jpeg" ContentType="image/jpeg"/>
  <Override PartName="/ppt/media/image20.jpeg" ContentType="image/jpeg"/>
  <Override PartName="/ppt/media/image15.jpeg" ContentType="image/jpeg"/>
  <Override PartName="/ppt/media/image21.jpeg" ContentType="image/jpeg"/>
  <Override PartName="/ppt/media/image16.jpeg" ContentType="image/jpeg"/>
  <Override PartName="/ppt/media/image22.jpeg" ContentType="image/jpeg"/>
  <Override PartName="/ppt/media/image17.jpeg" ContentType="image/jpeg"/>
  <Override PartName="/ppt/media/image23.jpeg" ContentType="image/jpeg"/>
  <Override PartName="/ppt/media/image18.jpeg" ContentType="image/jpeg"/>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ppt/slides/slide22.xml" ContentType="application/vnd.openxmlformats-officedocument.presentationml.slide+xml"/>
  <Override PartName="/ppt/slides/slide7.xml" ContentType="application/vnd.openxmlformats-officedocument.presentationml.slide+xml"/>
  <Override PartName="/ppt/slides/slide21.xml" ContentType="application/vnd.openxmlformats-officedocument.presentationml.slide+xml"/>
  <Override PartName="/ppt/slides/slide6.xml" ContentType="application/vnd.openxmlformats-officedocument.presentationml.slide+xml"/>
  <Override PartName="/ppt/slides/slide20.xml" ContentType="application/vnd.openxmlformats-officedocument.presentationml.slide+xml"/>
  <Override PartName="/ppt/slides/slide5.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23.xml" ContentType="application/vnd.openxmlformats-officedocument.presentationml.slide+xml"/>
  <Override PartName="/ppt/slides/slide1.xml" ContentType="application/vnd.openxmlformats-officedocument.presentationml.slide+xml"/>
  <Override PartName="/ppt/slides/slide19.xml" ContentType="application/vnd.openxmlformats-officedocument.presentationml.slide+xml"/>
  <Override PartName="/ppt/slides/slide24.xml" ContentType="application/vnd.openxmlformats-officedocument.presentationml.slide+xml"/>
  <Override PartName="/ppt/slides/slide2.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26.xml" ContentType="application/vnd.openxmlformats-officedocument.presentationml.slide+xml"/>
  <Override PartName="/ppt/slides/slide4.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_rels/slide10.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7.xml.rels" ContentType="application/vnd.openxmlformats-package.relationships+xml"/>
  <Override PartName="/ppt/slides/_rels/slide23.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24.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25.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11.xml.rels" ContentType="application/vnd.openxmlformats-package.relationships+xml"/>
  <Override PartName="/ppt/slides/_rels/slide14.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_rels/slide22.xml.rels" ContentType="application/vnd.openxmlformats-package.relationships+xml"/>
  <Override PartName="/ppt/slides/slide17.xml" ContentType="application/vnd.openxmlformats-officedocument.presentationml.slide+xml"/>
  <Override PartName="/ppt/slides/slide18.xml" ContentType="application/vnd.openxmlformats-officedocument.presentationml.slide+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Lst>
  <p:sldSz cx="9144000" cy="6858000"/>
  <p:notesSz cx="7315200" cy="96012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
</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 name="PlaceHolder 1"/>
          <p:cNvSpPr>
            <a:spLocks noGrp="1"/>
          </p:cNvSpPr>
          <p:nvPr>
            <p:ph type="body"/>
          </p:nvPr>
        </p:nvSpPr>
        <p:spPr>
          <a:xfrm>
            <a:off x="756000" y="5078520"/>
            <a:ext cx="6047640" cy="4811040"/>
          </a:xfrm>
          <a:prstGeom prst="rect">
            <a:avLst/>
          </a:prstGeom>
        </p:spPr>
        <p:txBody>
          <a:bodyPr lIns="0" rIns="0" tIns="0" bIns="0"/>
          <a:p>
            <a:r>
              <a:rPr b="0" lang="en-IN" sz="2000" spc="-1" strike="noStrike">
                <a:solidFill>
                  <a:srgbClr val="000000"/>
                </a:solidFill>
                <a:uFill>
                  <a:solidFill>
                    <a:srgbClr val="ffffff"/>
                  </a:solidFill>
                </a:uFill>
                <a:latin typeface="Arial"/>
              </a:rPr>
              <a:t>Click to edit the notes format</a:t>
            </a:r>
            <a:endParaRPr b="0" lang="en-IN" sz="2000" spc="-1" strike="noStrike">
              <a:solidFill>
                <a:srgbClr val="000000"/>
              </a:solidFill>
              <a:uFill>
                <a:solidFill>
                  <a:srgbClr val="ffffff"/>
                </a:solidFill>
              </a:uFill>
              <a:latin typeface="Arial"/>
            </a:endParaRPr>
          </a:p>
        </p:txBody>
      </p:sp>
      <p:sp>
        <p:nvSpPr>
          <p:cNvPr id="40" name="PlaceHolder 2"/>
          <p:cNvSpPr>
            <a:spLocks noGrp="1"/>
          </p:cNvSpPr>
          <p:nvPr>
            <p:ph type="hdr"/>
          </p:nvPr>
        </p:nvSpPr>
        <p:spPr>
          <a:xfrm>
            <a:off x="0" y="0"/>
            <a:ext cx="3280320" cy="534240"/>
          </a:xfrm>
          <a:prstGeom prst="rect">
            <a:avLst/>
          </a:prstGeom>
        </p:spPr>
        <p:txBody>
          <a:bodyPr lIns="0" rIns="0" tIns="0" bIns="0"/>
          <a:p>
            <a:r>
              <a:rPr b="0" lang="en-IN" sz="1400" spc="-1" strike="noStrike">
                <a:solidFill>
                  <a:srgbClr val="000000"/>
                </a:solidFill>
                <a:uFill>
                  <a:solidFill>
                    <a:srgbClr val="ffffff"/>
                  </a:solidFill>
                </a:uFill>
                <a:latin typeface="Times New Roman"/>
              </a:rPr>
              <a:t>&lt;header&gt;</a:t>
            </a:r>
            <a:endParaRPr b="0" lang="en-IN" sz="1400" spc="-1" strike="noStrike">
              <a:solidFill>
                <a:srgbClr val="000000"/>
              </a:solidFill>
              <a:uFill>
                <a:solidFill>
                  <a:srgbClr val="ffffff"/>
                </a:solidFill>
              </a:uFill>
              <a:latin typeface="Times New Roman"/>
            </a:endParaRPr>
          </a:p>
        </p:txBody>
      </p:sp>
      <p:sp>
        <p:nvSpPr>
          <p:cNvPr id="41" name="PlaceHolder 3"/>
          <p:cNvSpPr>
            <a:spLocks noGrp="1"/>
          </p:cNvSpPr>
          <p:nvPr>
            <p:ph type="dt"/>
          </p:nvPr>
        </p:nvSpPr>
        <p:spPr>
          <a:xfrm>
            <a:off x="4279320" y="0"/>
            <a:ext cx="3280320" cy="534240"/>
          </a:xfrm>
          <a:prstGeom prst="rect">
            <a:avLst/>
          </a:prstGeom>
        </p:spPr>
        <p:txBody>
          <a:bodyPr lIns="0" rIns="0" tIns="0" bIns="0"/>
          <a:p>
            <a:pPr algn="r"/>
            <a:r>
              <a:rPr b="0" lang="en-IN" sz="1400" spc="-1" strike="noStrike">
                <a:solidFill>
                  <a:srgbClr val="000000"/>
                </a:solidFill>
                <a:uFill>
                  <a:solidFill>
                    <a:srgbClr val="ffffff"/>
                  </a:solidFill>
                </a:uFill>
                <a:latin typeface="Times New Roman"/>
              </a:rPr>
              <a:t>&lt;date/time&gt;</a:t>
            </a:r>
            <a:endParaRPr b="0" lang="en-IN" sz="1400" spc="-1" strike="noStrike">
              <a:solidFill>
                <a:srgbClr val="000000"/>
              </a:solidFill>
              <a:uFill>
                <a:solidFill>
                  <a:srgbClr val="ffffff"/>
                </a:solidFill>
              </a:uFill>
              <a:latin typeface="Times New Roman"/>
            </a:endParaRPr>
          </a:p>
        </p:txBody>
      </p:sp>
      <p:sp>
        <p:nvSpPr>
          <p:cNvPr id="42" name="PlaceHolder 4"/>
          <p:cNvSpPr>
            <a:spLocks noGrp="1"/>
          </p:cNvSpPr>
          <p:nvPr>
            <p:ph type="ftr"/>
          </p:nvPr>
        </p:nvSpPr>
        <p:spPr>
          <a:xfrm>
            <a:off x="0" y="10157400"/>
            <a:ext cx="3280320" cy="534240"/>
          </a:xfrm>
          <a:prstGeom prst="rect">
            <a:avLst/>
          </a:prstGeom>
        </p:spPr>
        <p:txBody>
          <a:bodyPr lIns="0" rIns="0" tIns="0" bIns="0" anchor="b"/>
          <a:p>
            <a:r>
              <a:rPr b="0" lang="en-IN" sz="1400" spc="-1" strike="noStrike">
                <a:solidFill>
                  <a:srgbClr val="000000"/>
                </a:solidFill>
                <a:uFill>
                  <a:solidFill>
                    <a:srgbClr val="ffffff"/>
                  </a:solidFill>
                </a:uFill>
                <a:latin typeface="Times New Roman"/>
              </a:rPr>
              <a:t>&lt;footer&gt;</a:t>
            </a:r>
            <a:endParaRPr b="0" lang="en-IN" sz="1400" spc="-1" strike="noStrike">
              <a:solidFill>
                <a:srgbClr val="000000"/>
              </a:solidFill>
              <a:uFill>
                <a:solidFill>
                  <a:srgbClr val="ffffff"/>
                </a:solidFill>
              </a:uFill>
              <a:latin typeface="Times New Roman"/>
            </a:endParaRPr>
          </a:p>
        </p:txBody>
      </p:sp>
      <p:sp>
        <p:nvSpPr>
          <p:cNvPr id="43" name="PlaceHolder 5"/>
          <p:cNvSpPr>
            <a:spLocks noGrp="1"/>
          </p:cNvSpPr>
          <p:nvPr>
            <p:ph type="sldNum"/>
          </p:nvPr>
        </p:nvSpPr>
        <p:spPr>
          <a:xfrm>
            <a:off x="4279320" y="10157400"/>
            <a:ext cx="3280320" cy="534240"/>
          </a:xfrm>
          <a:prstGeom prst="rect">
            <a:avLst/>
          </a:prstGeom>
        </p:spPr>
        <p:txBody>
          <a:bodyPr lIns="0" rIns="0" tIns="0" bIns="0" anchor="b"/>
          <a:p>
            <a:pPr algn="r"/>
            <a:fld id="{40B21707-1B00-4613-86E2-11E8E1B3B51E}" type="slidenum">
              <a:rPr b="0" lang="en-IN" sz="1400" spc="-1" strike="noStrike">
                <a:solidFill>
                  <a:srgbClr val="000000"/>
                </a:solidFill>
                <a:uFill>
                  <a:solidFill>
                    <a:srgbClr val="ffffff"/>
                  </a:solidFill>
                </a:uFill>
                <a:latin typeface="Times New Roman"/>
              </a:rPr>
              <a:t>&lt;number&gt;</a:t>
            </a:fld>
            <a:endParaRPr b="0" lang="en-IN" sz="14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PlaceHolder 1"/>
          <p:cNvSpPr>
            <a:spLocks noGrp="1"/>
          </p:cNvSpPr>
          <p:nvPr>
            <p:ph type="body"/>
          </p:nvPr>
        </p:nvSpPr>
        <p:spPr>
          <a:xfrm>
            <a:off x="731520" y="4560480"/>
            <a:ext cx="5851800" cy="4320360"/>
          </a:xfrm>
          <a:prstGeom prst="rect">
            <a:avLst/>
          </a:prstGeom>
        </p:spPr>
        <p:txBody>
          <a:bodyPr lIns="96840" rIns="96840" tIns="48240" bIns="48240"/>
          <a:p>
            <a:endParaRPr b="0" lang="en-IN" sz="2000" spc="-1" strike="noStrike">
              <a:solidFill>
                <a:srgbClr val="000000"/>
              </a:solidFill>
              <a:uFill>
                <a:solidFill>
                  <a:srgbClr val="ffffff"/>
                </a:solidFill>
              </a:uFill>
              <a:latin typeface="Arial"/>
            </a:endParaRPr>
          </a:p>
        </p:txBody>
      </p:sp>
      <p:sp>
        <p:nvSpPr>
          <p:cNvPr id="179" name="TextShape 2"/>
          <p:cNvSpPr txBox="1"/>
          <p:nvPr/>
        </p:nvSpPr>
        <p:spPr>
          <a:xfrm>
            <a:off x="4143600" y="9119520"/>
            <a:ext cx="3169440" cy="479880"/>
          </a:xfrm>
          <a:prstGeom prst="rect">
            <a:avLst/>
          </a:prstGeom>
          <a:noFill/>
          <a:ln>
            <a:noFill/>
          </a:ln>
        </p:spPr>
        <p:txBody>
          <a:bodyPr lIns="96840" rIns="96840" tIns="48240" bIns="48240" anchor="b"/>
          <a:p>
            <a:pPr algn="r">
              <a:lnSpc>
                <a:spcPct val="100000"/>
              </a:lnSpc>
            </a:pPr>
            <a:fld id="{193985D2-F399-4CAB-87CD-00923F0A6B28}" type="slidenum">
              <a:rPr b="0" lang="en-IN" sz="1300" spc="-1" strike="noStrike">
                <a:solidFill>
                  <a:srgbClr val="000000"/>
                </a:solidFill>
                <a:uFill>
                  <a:solidFill>
                    <a:srgbClr val="ffffff"/>
                  </a:solidFill>
                </a:uFill>
                <a:latin typeface="Arial"/>
                <a:ea typeface="+mn-ea"/>
              </a:rPr>
              <a:t>&lt;number&gt;</a:t>
            </a:fld>
            <a:endParaRPr b="0" lang="en-IN" sz="1300" spc="-1" strike="noStrike">
              <a:solidFill>
                <a:srgbClr val="000000"/>
              </a:solidFill>
              <a:uFill>
                <a:solidFill>
                  <a:srgbClr val="ffffff"/>
                </a:solidFill>
              </a:uFill>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body"/>
          </p:nvPr>
        </p:nvSpPr>
        <p:spPr>
          <a:xfrm>
            <a:off x="731520" y="4560480"/>
            <a:ext cx="5851800" cy="4320360"/>
          </a:xfrm>
          <a:prstGeom prst="rect">
            <a:avLst/>
          </a:prstGeom>
        </p:spPr>
        <p:txBody>
          <a:bodyPr lIns="96840" rIns="96840" tIns="48240" bIns="48240"/>
          <a:p>
            <a:endParaRPr b="0" lang="en-IN" sz="2000" spc="-1" strike="noStrike">
              <a:solidFill>
                <a:srgbClr val="000000"/>
              </a:solidFill>
              <a:uFill>
                <a:solidFill>
                  <a:srgbClr val="ffffff"/>
                </a:solidFill>
              </a:uFill>
              <a:latin typeface="Arial"/>
            </a:endParaRPr>
          </a:p>
        </p:txBody>
      </p:sp>
      <p:sp>
        <p:nvSpPr>
          <p:cNvPr id="181" name="TextShape 2"/>
          <p:cNvSpPr txBox="1"/>
          <p:nvPr/>
        </p:nvSpPr>
        <p:spPr>
          <a:xfrm>
            <a:off x="4143600" y="9119520"/>
            <a:ext cx="3169440" cy="479880"/>
          </a:xfrm>
          <a:prstGeom prst="rect">
            <a:avLst/>
          </a:prstGeom>
          <a:noFill/>
          <a:ln>
            <a:noFill/>
          </a:ln>
        </p:spPr>
        <p:txBody>
          <a:bodyPr lIns="96840" rIns="96840" tIns="48240" bIns="48240" anchor="b"/>
          <a:p>
            <a:pPr algn="r">
              <a:lnSpc>
                <a:spcPct val="100000"/>
              </a:lnSpc>
            </a:pPr>
            <a:fld id="{516A2C12-F027-4176-B3FD-25045E52F7A6}" type="slidenum">
              <a:rPr b="0" lang="en-IN" sz="1300" spc="-1" strike="noStrike">
                <a:solidFill>
                  <a:srgbClr val="000000"/>
                </a:solidFill>
                <a:uFill>
                  <a:solidFill>
                    <a:srgbClr val="ffffff"/>
                  </a:solidFill>
                </a:uFill>
                <a:latin typeface="Arial"/>
                <a:ea typeface="+mn-ea"/>
              </a:rPr>
              <a:t>&lt;number&gt;</a:t>
            </a:fld>
            <a:endParaRPr b="0" lang="en-IN" sz="1300" spc="-1" strike="noStrike">
              <a:solidFill>
                <a:srgbClr val="000000"/>
              </a:solidFill>
              <a:uFill>
                <a:solidFill>
                  <a:srgbClr val="ffffff"/>
                </a:solidFill>
              </a:u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85800" y="2130480"/>
            <a:ext cx="7772040" cy="1469520"/>
          </a:xfrm>
          <a:prstGeom prst="rect">
            <a:avLst/>
          </a:prstGeom>
        </p:spPr>
        <p:txBody>
          <a:bodyPr lIns="0" rIns="0" tIns="0" bIns="0" anchor="ctr"/>
          <a:p>
            <a:endParaRPr b="0" lang="en-US" sz="4400" spc="-1" strike="noStrike">
              <a:solidFill>
                <a:srgbClr val="000000"/>
              </a:solidFill>
              <a:uFill>
                <a:solidFill>
                  <a:srgbClr val="ffffff"/>
                </a:solidFill>
              </a:uFill>
              <a:latin typeface="Arial"/>
            </a:endParaRPr>
          </a:p>
        </p:txBody>
      </p:sp>
      <p:sp>
        <p:nvSpPr>
          <p:cNvPr id="27" name="PlaceHolder 2"/>
          <p:cNvSpPr>
            <a:spLocks noGrp="1"/>
          </p:cNvSpPr>
          <p:nvPr>
            <p:ph type="body"/>
          </p:nvPr>
        </p:nvSpPr>
        <p:spPr>
          <a:xfrm>
            <a:off x="457200" y="160452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8" name="PlaceHolder 3"/>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85800" y="2130480"/>
            <a:ext cx="7772040" cy="1469520"/>
          </a:xfrm>
          <a:prstGeom prst="rect">
            <a:avLst/>
          </a:prstGeom>
        </p:spPr>
        <p:txBody>
          <a:bodyPr lIns="0" rIns="0" tIns="0" bIns="0" anchor="ctr"/>
          <a:p>
            <a:endParaRPr b="0" lang="en-US" sz="4400" spc="-1" strike="noStrike">
              <a:solidFill>
                <a:srgbClr val="000000"/>
              </a:solidFill>
              <a:uFill>
                <a:solidFill>
                  <a:srgbClr val="ffffff"/>
                </a:solidFill>
              </a:uFill>
              <a:latin typeface="Arial"/>
            </a:endParaRPr>
          </a:p>
        </p:txBody>
      </p:sp>
      <p:sp>
        <p:nvSpPr>
          <p:cNvPr id="30"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1"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2"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3" name="PlaceHolder 5"/>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85800" y="2130480"/>
            <a:ext cx="7772040" cy="1469520"/>
          </a:xfrm>
          <a:prstGeom prst="rect">
            <a:avLst/>
          </a:prstGeom>
        </p:spPr>
        <p:txBody>
          <a:bodyPr lIns="0" rIns="0" tIns="0" bIns="0" anchor="ctr"/>
          <a:p>
            <a:endParaRPr b="0" lang="en-US" sz="4400" spc="-1" strike="noStrike">
              <a:solidFill>
                <a:srgbClr val="000000"/>
              </a:solidFill>
              <a:uFill>
                <a:solidFill>
                  <a:srgbClr val="ffffff"/>
                </a:solidFill>
              </a:uFill>
              <a:latin typeface="Arial"/>
            </a:endParaRPr>
          </a:p>
        </p:txBody>
      </p:sp>
      <p:sp>
        <p:nvSpPr>
          <p:cNvPr id="35" name="PlaceHolder 2"/>
          <p:cNvSpPr>
            <a:spLocks noGrp="1"/>
          </p:cNvSpPr>
          <p:nvPr>
            <p:ph type="body"/>
          </p:nvPr>
        </p:nvSpPr>
        <p:spPr>
          <a:xfrm>
            <a:off x="457200" y="1604520"/>
            <a:ext cx="8229240" cy="397692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6" name="PlaceHolder 3"/>
          <p:cNvSpPr>
            <a:spLocks noGrp="1"/>
          </p:cNvSpPr>
          <p:nvPr>
            <p:ph type="body"/>
          </p:nvPr>
        </p:nvSpPr>
        <p:spPr>
          <a:xfrm>
            <a:off x="457200" y="1604520"/>
            <a:ext cx="8229240" cy="397692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37" name="" descr=""/>
          <p:cNvPicPr/>
          <p:nvPr/>
        </p:nvPicPr>
        <p:blipFill>
          <a:blip r:embed="rId2"/>
          <a:stretch/>
        </p:blipFill>
        <p:spPr>
          <a:xfrm>
            <a:off x="2079360" y="1604160"/>
            <a:ext cx="4984200" cy="3976920"/>
          </a:xfrm>
          <a:prstGeom prst="rect">
            <a:avLst/>
          </a:prstGeom>
          <a:ln>
            <a:noFill/>
          </a:ln>
        </p:spPr>
      </p:pic>
      <p:pic>
        <p:nvPicPr>
          <p:cNvPr id="38" name="" descr=""/>
          <p:cNvPicPr/>
          <p:nvPr/>
        </p:nvPicPr>
        <p:blipFill>
          <a:blip r:embed="rId3"/>
          <a:stretch/>
        </p:blipFill>
        <p:spPr>
          <a:xfrm>
            <a:off x="2079360" y="1604160"/>
            <a:ext cx="4984200" cy="3976920"/>
          </a:xfrm>
          <a:prstGeom prst="rect">
            <a:avLst/>
          </a:prstGeom>
          <a:ln>
            <a:noFill/>
          </a:ln>
        </p:spPr>
      </p:pic>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85800" y="2130480"/>
            <a:ext cx="7772040" cy="1469520"/>
          </a:xfrm>
          <a:prstGeom prst="rect">
            <a:avLst/>
          </a:prstGeom>
        </p:spPr>
        <p:txBody>
          <a:bodyPr lIns="0" rIns="0" tIns="0" bIns="0" anchor="ctr"/>
          <a:p>
            <a:endParaRPr b="0" lang="en-US" sz="4400" spc="-1" strike="noStrike">
              <a:solidFill>
                <a:srgbClr val="000000"/>
              </a:solidFill>
              <a:uFill>
                <a:solidFill>
                  <a:srgbClr val="ffffff"/>
                </a:solidFill>
              </a:uFill>
              <a:latin typeface="Arial"/>
            </a:endParaRPr>
          </a:p>
        </p:txBody>
      </p:sp>
      <p:sp>
        <p:nvSpPr>
          <p:cNvPr id="6" name="PlaceHolder 2"/>
          <p:cNvSpPr>
            <a:spLocks noGrp="1"/>
          </p:cNvSpPr>
          <p:nvPr>
            <p:ph type="subTitle"/>
          </p:nvPr>
        </p:nvSpPr>
        <p:spPr>
          <a:xfrm>
            <a:off x="457200" y="1604520"/>
            <a:ext cx="8229240" cy="397692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85800" y="2130480"/>
            <a:ext cx="7772040" cy="1469520"/>
          </a:xfrm>
          <a:prstGeom prst="rect">
            <a:avLst/>
          </a:prstGeom>
        </p:spPr>
        <p:txBody>
          <a:bodyPr lIns="0" rIns="0" tIns="0" bIns="0" anchor="ctr"/>
          <a:p>
            <a:endParaRPr b="0" lang="en-US" sz="4400" spc="-1" strike="noStrike">
              <a:solidFill>
                <a:srgbClr val="000000"/>
              </a:solidFill>
              <a:uFill>
                <a:solidFill>
                  <a:srgbClr val="ffffff"/>
                </a:solidFill>
              </a:uFill>
              <a:latin typeface="Arial"/>
            </a:endParaRPr>
          </a:p>
        </p:txBody>
      </p:sp>
      <p:sp>
        <p:nvSpPr>
          <p:cNvPr id="8" name="PlaceHolder 2"/>
          <p:cNvSpPr>
            <a:spLocks noGrp="1"/>
          </p:cNvSpPr>
          <p:nvPr>
            <p:ph type="body"/>
          </p:nvPr>
        </p:nvSpPr>
        <p:spPr>
          <a:xfrm>
            <a:off x="457200" y="1604520"/>
            <a:ext cx="8229240" cy="397692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85800" y="2130480"/>
            <a:ext cx="7772040" cy="1469520"/>
          </a:xfrm>
          <a:prstGeom prst="rect">
            <a:avLst/>
          </a:prstGeom>
        </p:spPr>
        <p:txBody>
          <a:bodyPr lIns="0" rIns="0" tIns="0" bIns="0" anchor="ctr"/>
          <a:p>
            <a:endParaRPr b="0" lang="en-US" sz="4400" spc="-1" strike="noStrike">
              <a:solidFill>
                <a:srgbClr val="000000"/>
              </a:solidFill>
              <a:uFill>
                <a:solidFill>
                  <a:srgbClr val="ffffff"/>
                </a:solidFill>
              </a:uFill>
              <a:latin typeface="Arial"/>
            </a:endParaRPr>
          </a:p>
        </p:txBody>
      </p:sp>
      <p:sp>
        <p:nvSpPr>
          <p:cNvPr id="10" name="PlaceHolder 2"/>
          <p:cNvSpPr>
            <a:spLocks noGrp="1"/>
          </p:cNvSpPr>
          <p:nvPr>
            <p:ph type="body"/>
          </p:nvPr>
        </p:nvSpPr>
        <p:spPr>
          <a:xfrm>
            <a:off x="457200" y="1604520"/>
            <a:ext cx="4015800" cy="397692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1" name="PlaceHolder 3"/>
          <p:cNvSpPr>
            <a:spLocks noGrp="1"/>
          </p:cNvSpPr>
          <p:nvPr>
            <p:ph type="body"/>
          </p:nvPr>
        </p:nvSpPr>
        <p:spPr>
          <a:xfrm>
            <a:off x="4674240" y="1604520"/>
            <a:ext cx="4015800" cy="397692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85800" y="2130480"/>
            <a:ext cx="7772040" cy="1469520"/>
          </a:xfrm>
          <a:prstGeom prst="rect">
            <a:avLst/>
          </a:prstGeom>
        </p:spPr>
        <p:txBody>
          <a:bodyPr lIns="0" rIns="0" tIns="0" bIns="0" anchor="ctr"/>
          <a:p>
            <a:endParaRPr b="0" lang="en-US"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85800" y="2130480"/>
            <a:ext cx="7772040" cy="681300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85800" y="2130480"/>
            <a:ext cx="7772040" cy="1469520"/>
          </a:xfrm>
          <a:prstGeom prst="rect">
            <a:avLst/>
          </a:prstGeom>
        </p:spPr>
        <p:txBody>
          <a:bodyPr lIns="0" rIns="0" tIns="0" bIns="0" anchor="ctr"/>
          <a:p>
            <a:endParaRPr b="0" lang="en-US" sz="4400" spc="-1" strike="noStrike">
              <a:solidFill>
                <a:srgbClr val="000000"/>
              </a:solidFill>
              <a:uFill>
                <a:solidFill>
                  <a:srgbClr val="ffffff"/>
                </a:solidFill>
              </a:uFill>
              <a:latin typeface="Arial"/>
            </a:endParaRPr>
          </a:p>
        </p:txBody>
      </p:sp>
      <p:sp>
        <p:nvSpPr>
          <p:cNvPr id="15"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6" name="PlaceHolder 3"/>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7" name="PlaceHolder 4"/>
          <p:cNvSpPr>
            <a:spLocks noGrp="1"/>
          </p:cNvSpPr>
          <p:nvPr>
            <p:ph type="body"/>
          </p:nvPr>
        </p:nvSpPr>
        <p:spPr>
          <a:xfrm>
            <a:off x="4674240" y="1604520"/>
            <a:ext cx="4015800" cy="397692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85800" y="2130480"/>
            <a:ext cx="7772040" cy="1469520"/>
          </a:xfrm>
          <a:prstGeom prst="rect">
            <a:avLst/>
          </a:prstGeom>
        </p:spPr>
        <p:txBody>
          <a:bodyPr lIns="0" rIns="0" tIns="0" bIns="0" anchor="ctr"/>
          <a:p>
            <a:endParaRPr b="0" lang="en-US" sz="4400" spc="-1" strike="noStrike">
              <a:solidFill>
                <a:srgbClr val="000000"/>
              </a:solidFill>
              <a:uFill>
                <a:solidFill>
                  <a:srgbClr val="ffffff"/>
                </a:solidFill>
              </a:uFill>
              <a:latin typeface="Arial"/>
            </a:endParaRPr>
          </a:p>
        </p:txBody>
      </p:sp>
      <p:sp>
        <p:nvSpPr>
          <p:cNvPr id="19" name="PlaceHolder 2"/>
          <p:cNvSpPr>
            <a:spLocks noGrp="1"/>
          </p:cNvSpPr>
          <p:nvPr>
            <p:ph type="body"/>
          </p:nvPr>
        </p:nvSpPr>
        <p:spPr>
          <a:xfrm>
            <a:off x="457200" y="1604520"/>
            <a:ext cx="4015800" cy="397692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0"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1"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85800" y="2130480"/>
            <a:ext cx="7772040" cy="1469520"/>
          </a:xfrm>
          <a:prstGeom prst="rect">
            <a:avLst/>
          </a:prstGeom>
        </p:spPr>
        <p:txBody>
          <a:bodyPr lIns="0" rIns="0" tIns="0" bIns="0" anchor="ctr"/>
          <a:p>
            <a:endParaRPr b="0" lang="en-US" sz="4400" spc="-1" strike="noStrike">
              <a:solidFill>
                <a:srgbClr val="000000"/>
              </a:solidFill>
              <a:uFill>
                <a:solidFill>
                  <a:srgbClr val="ffffff"/>
                </a:solidFill>
              </a:uFill>
              <a:latin typeface="Arial"/>
            </a:endParaRPr>
          </a:p>
        </p:txBody>
      </p:sp>
      <p:sp>
        <p:nvSpPr>
          <p:cNvPr id="23"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4"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5" name="PlaceHolder 4"/>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85800" y="2130480"/>
            <a:ext cx="7772040" cy="1469520"/>
          </a:xfrm>
          <a:prstGeom prst="rect">
            <a:avLst/>
          </a:prstGeom>
        </p:spPr>
        <p:txBody>
          <a:bodyPr anchor="ctr"/>
          <a:p>
            <a:pPr algn="ctr">
              <a:lnSpc>
                <a:spcPct val="100000"/>
              </a:lnSpc>
            </a:pPr>
            <a:r>
              <a:rPr b="0" lang="en-US" sz="4400" spc="-1" strike="noStrike">
                <a:solidFill>
                  <a:srgbClr val="000000"/>
                </a:solidFill>
                <a:uFill>
                  <a:solidFill>
                    <a:srgbClr val="ffffff"/>
                  </a:solidFill>
                </a:uFill>
                <a:latin typeface="Arial"/>
              </a:rPr>
              <a:t>Click </a:t>
            </a:r>
            <a:r>
              <a:rPr b="0" lang="en-US" sz="4400" spc="-1" strike="noStrike">
                <a:solidFill>
                  <a:srgbClr val="000000"/>
                </a:solidFill>
                <a:uFill>
                  <a:solidFill>
                    <a:srgbClr val="ffffff"/>
                  </a:solidFill>
                </a:uFill>
                <a:latin typeface="Arial"/>
              </a:rPr>
              <a:t>to edit </a:t>
            </a:r>
            <a:r>
              <a:rPr b="0" lang="en-US" sz="4400" spc="-1" strike="noStrike">
                <a:solidFill>
                  <a:srgbClr val="000000"/>
                </a:solidFill>
                <a:uFill>
                  <a:solidFill>
                    <a:srgbClr val="ffffff"/>
                  </a:solidFill>
                </a:uFill>
                <a:latin typeface="Arial"/>
              </a:rPr>
              <a:t>Maste</a:t>
            </a:r>
            <a:r>
              <a:rPr b="0" lang="en-US" sz="4400" spc="-1" strike="noStrike">
                <a:solidFill>
                  <a:srgbClr val="000000"/>
                </a:solidFill>
                <a:uFill>
                  <a:solidFill>
                    <a:srgbClr val="ffffff"/>
                  </a:solidFill>
                </a:uFill>
                <a:latin typeface="Arial"/>
              </a:rPr>
              <a:t>r title </a:t>
            </a:r>
            <a:r>
              <a:rPr b="0" lang="en-US" sz="4400" spc="-1" strike="noStrike">
                <a:solidFill>
                  <a:srgbClr val="000000"/>
                </a:solidFill>
                <a:uFill>
                  <a:solidFill>
                    <a:srgbClr val="ffffff"/>
                  </a:solidFill>
                </a:uFill>
                <a:latin typeface="Arial"/>
              </a:rPr>
              <a:t>style</a:t>
            </a:r>
            <a:endParaRPr b="0" lang="en-US" sz="4400" spc="-1" strike="noStrike">
              <a:solidFill>
                <a:srgbClr val="000000"/>
              </a:solidFill>
              <a:uFill>
                <a:solidFill>
                  <a:srgbClr val="ffffff"/>
                </a:solidFill>
              </a:uFill>
              <a:latin typeface="Arial"/>
            </a:endParaRPr>
          </a:p>
        </p:txBody>
      </p:sp>
      <p:sp>
        <p:nvSpPr>
          <p:cNvPr id="1" name="PlaceHolder 2"/>
          <p:cNvSpPr>
            <a:spLocks noGrp="1"/>
          </p:cNvSpPr>
          <p:nvPr>
            <p:ph type="dt"/>
          </p:nvPr>
        </p:nvSpPr>
        <p:spPr>
          <a:xfrm>
            <a:off x="457200" y="6245280"/>
            <a:ext cx="2133360" cy="475920"/>
          </a:xfrm>
          <a:prstGeom prst="rect">
            <a:avLst/>
          </a:prstGeom>
        </p:spPr>
        <p:txBody>
          <a:bodyPr/>
          <a:p>
            <a:pPr>
              <a:lnSpc>
                <a:spcPct val="100000"/>
              </a:lnSpc>
            </a:pPr>
            <a:r>
              <a:rPr b="0" lang="en-IN" sz="1400" spc="-1" strike="noStrike">
                <a:solidFill>
                  <a:srgbClr val="000000"/>
                </a:solidFill>
                <a:uFill>
                  <a:solidFill>
                    <a:srgbClr val="ffffff"/>
                  </a:solidFill>
                </a:uFill>
                <a:latin typeface="Arial"/>
              </a:rPr>
              <a:t>10/03/22</a:t>
            </a:r>
            <a:endParaRPr b="0" lang="en-IN" sz="1400" spc="-1" strike="noStrike">
              <a:solidFill>
                <a:srgbClr val="000000"/>
              </a:solidFill>
              <a:uFill>
                <a:solidFill>
                  <a:srgbClr val="ffffff"/>
                </a:solidFill>
              </a:uFill>
              <a:latin typeface="Times New Roman"/>
            </a:endParaRPr>
          </a:p>
        </p:txBody>
      </p:sp>
      <p:sp>
        <p:nvSpPr>
          <p:cNvPr id="2" name="PlaceHolder 3"/>
          <p:cNvSpPr>
            <a:spLocks noGrp="1"/>
          </p:cNvSpPr>
          <p:nvPr>
            <p:ph type="ftr"/>
          </p:nvPr>
        </p:nvSpPr>
        <p:spPr>
          <a:xfrm>
            <a:off x="3124080" y="6245280"/>
            <a:ext cx="2895120" cy="475920"/>
          </a:xfrm>
          <a:prstGeom prst="rect">
            <a:avLst/>
          </a:prstGeom>
        </p:spPr>
        <p:txBody>
          <a:bodyPr/>
          <a:p>
            <a:pPr algn="ctr">
              <a:lnSpc>
                <a:spcPct val="100000"/>
              </a:lnSpc>
            </a:pPr>
            <a:r>
              <a:rPr b="0" lang="en-IN" sz="1400" spc="-1" strike="noStrike">
                <a:solidFill>
                  <a:srgbClr val="000000"/>
                </a:solidFill>
                <a:uFill>
                  <a:solidFill>
                    <a:srgbClr val="ffffff"/>
                  </a:solidFill>
                </a:uFill>
                <a:latin typeface="Arial"/>
              </a:rPr>
              <a:t>Suseta Datta, CSE</a:t>
            </a:r>
            <a:endParaRPr b="0" lang="en-IN" sz="1400" spc="-1" strike="noStrike">
              <a:solidFill>
                <a:srgbClr val="000000"/>
              </a:solidFill>
              <a:uFill>
                <a:solidFill>
                  <a:srgbClr val="ffffff"/>
                </a:solidFill>
              </a:uFill>
              <a:latin typeface="Times New Roman"/>
            </a:endParaRPr>
          </a:p>
        </p:txBody>
      </p:sp>
      <p:sp>
        <p:nvSpPr>
          <p:cNvPr id="3" name="PlaceHolder 4"/>
          <p:cNvSpPr>
            <a:spLocks noGrp="1"/>
          </p:cNvSpPr>
          <p:nvPr>
            <p:ph type="sldNum"/>
          </p:nvPr>
        </p:nvSpPr>
        <p:spPr>
          <a:xfrm>
            <a:off x="6553080" y="6245280"/>
            <a:ext cx="2133360" cy="475920"/>
          </a:xfrm>
          <a:prstGeom prst="rect">
            <a:avLst/>
          </a:prstGeom>
        </p:spPr>
        <p:txBody>
          <a:bodyPr/>
          <a:p>
            <a:pPr algn="r">
              <a:lnSpc>
                <a:spcPct val="100000"/>
              </a:lnSpc>
            </a:pPr>
            <a:fld id="{54B73547-340D-483D-AD28-EDA265561B01}"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4" name="PlaceHolder 5"/>
          <p:cNvSpPr>
            <a:spLocks noGrp="1"/>
          </p:cNvSpPr>
          <p:nvPr>
            <p:ph type="body"/>
          </p:nvPr>
        </p:nvSpPr>
        <p:spPr>
          <a:xfrm>
            <a:off x="457200" y="1604520"/>
            <a:ext cx="8229240" cy="3976920"/>
          </a:xfrm>
          <a:prstGeom prst="rect">
            <a:avLst/>
          </a:prstGeom>
        </p:spPr>
        <p:txBody>
          <a:bodyPr lIns="0" rIns="0" tIns="0" bIns="0"/>
          <a:p>
            <a:pPr marL="432000" indent="-324000">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2400" spc="-1" strike="noStrike">
                <a:solidFill>
                  <a:srgbClr val="000000"/>
                </a:solidFill>
                <a:uFill>
                  <a:solidFill>
                    <a:srgbClr val="ffffff"/>
                  </a:solidFill>
                </a:uFill>
                <a:latin typeface="Arial"/>
              </a:rPr>
              <a:t>Second Outline Level</a:t>
            </a:r>
            <a:endParaRPr b="0" lang="en-US" sz="2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2000" spc="-1" strike="noStrike">
                <a:solidFill>
                  <a:srgbClr val="000000"/>
                </a:solidFill>
                <a:uFill>
                  <a:solidFill>
                    <a:srgbClr val="ffffff"/>
                  </a:solidFill>
                </a:uFill>
                <a:latin typeface="Arial"/>
              </a:rPr>
              <a:t>Third Outline Level</a:t>
            </a:r>
            <a:endParaRPr b="0" lang="en-US" sz="20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jpeg"/><Relationship Id="rId3"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2.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18.jpeg"/><Relationship Id="rId2" Type="http://schemas.openxmlformats.org/officeDocument/2006/relationships/slideLayout" Target="../slideLayouts/slideLayout2.xml"/><Relationship Id="rId3"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image" Target="../media/image20.jpeg"/><Relationship Id="rId2" Type="http://schemas.openxmlformats.org/officeDocument/2006/relationships/slideLayout" Target="../slideLayouts/slideLayout2.xml"/>
</Relationships>
</file>

<file path=ppt/slides/_rels/slide18.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2.xml"/>
</Relationships>
</file>

<file path=ppt/slides/_rels/slide19.xml.rels><?xml version="1.0" encoding="UTF-8"?>
<Relationships xmlns="http://schemas.openxmlformats.org/package/2006/relationships"><Relationship Id="rId1" Type="http://schemas.openxmlformats.org/officeDocument/2006/relationships/image" Target="../media/image22.jpeg"/><Relationship Id="rId2"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image" Target="../media/image23.jpeg"/><Relationship Id="rId2" Type="http://schemas.openxmlformats.org/officeDocument/2006/relationships/slideLayout" Target="../slideLayouts/slideLayout2.xml"/>
</Relationships>
</file>

<file path=ppt/slides/_rels/slide21.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hyperlink" Target="https://www.geeksforgeeks.org/grep-command-in-unixlinux/" TargetMode="External"/><Relationship Id="rId3" Type="http://schemas.openxmlformats.org/officeDocument/2006/relationships/hyperlink" Target="https://www.geeksforgeeks.org/grep-command-in-unixlinux/" TargetMode="External"/><Relationship Id="rId4" Type="http://schemas.openxmlformats.org/officeDocument/2006/relationships/slideLayout" Target="../slideLayouts/slideLayout2.xml"/>
</Relationships>
</file>

<file path=ppt/slides/_rels/slide22.xml.rels><?xml version="1.0" encoding="UTF-8"?>
<Relationships xmlns="http://schemas.openxmlformats.org/package/2006/relationships"><Relationship Id="rId1" Type="http://schemas.openxmlformats.org/officeDocument/2006/relationships/image" Target="../media/image25.jpeg"/><Relationship Id="rId2" Type="http://schemas.openxmlformats.org/officeDocument/2006/relationships/slideLayout" Target="../slideLayouts/slideLayout2.xml"/>
</Relationships>
</file>

<file path=ppt/slides/_rels/slide23.xml.rels><?xml version="1.0" encoding="UTF-8"?>
<Relationships xmlns="http://schemas.openxmlformats.org/package/2006/relationships"><Relationship Id="rId1" Type="http://schemas.openxmlformats.org/officeDocument/2006/relationships/image" Target="../media/image26.jpeg"/><Relationship Id="rId2" Type="http://schemas.openxmlformats.org/officeDocument/2006/relationships/slideLayout" Target="../slideLayouts/slideLayout2.xml"/>
</Relationships>
</file>

<file path=ppt/slides/_rels/slide24.xml.rels><?xml version="1.0" encoding="UTF-8"?>
<Relationships xmlns="http://schemas.openxmlformats.org/package/2006/relationships"><Relationship Id="rId1" Type="http://schemas.openxmlformats.org/officeDocument/2006/relationships/image" Target="../media/image27.jpeg"/><Relationship Id="rId2" Type="http://schemas.openxmlformats.org/officeDocument/2006/relationships/slideLayout" Target="../slideLayouts/slideLayout2.xml"/>
</Relationships>
</file>

<file path=ppt/slides/_rels/slide25.xml.rels><?xml version="1.0" encoding="UTF-8"?>
<Relationships xmlns="http://schemas.openxmlformats.org/package/2006/relationships"><Relationship Id="rId1" Type="http://schemas.openxmlformats.org/officeDocument/2006/relationships/image" Target="../media/image28.jpeg"/><Relationship Id="rId2" Type="http://schemas.openxmlformats.org/officeDocument/2006/relationships/slideLayout" Target="../slideLayouts/slideLayout2.xml"/>
</Relationships>
</file>

<file path=ppt/slides/_rels/slide26.xml.rels><?xml version="1.0" encoding="UTF-8"?>
<Relationships xmlns="http://schemas.openxmlformats.org/package/2006/relationships"><Relationship Id="rId1" Type="http://schemas.openxmlformats.org/officeDocument/2006/relationships/image" Target="../media/image29.jpeg"/><Relationship Id="rId2" Type="http://schemas.openxmlformats.org/officeDocument/2006/relationships/image" Target="../media/image30.jpeg"/><Relationship Id="rId3"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2.xml"/>
</Relationships>
</file>

<file path=ppt/slides/_rels/slide6.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 name="TextShape 1"/>
          <p:cNvSpPr txBox="1"/>
          <p:nvPr/>
        </p:nvSpPr>
        <p:spPr>
          <a:xfrm>
            <a:off x="1401840" y="304920"/>
            <a:ext cx="7741800" cy="761760"/>
          </a:xfrm>
          <a:prstGeom prst="rect">
            <a:avLst/>
          </a:prstGeom>
          <a:noFill/>
          <a:ln>
            <a:noFill/>
          </a:ln>
        </p:spPr>
        <p:txBody>
          <a:bodyPr anchor="ctr"/>
          <a:p>
            <a:pPr algn="ctr">
              <a:lnSpc>
                <a:spcPct val="100000"/>
              </a:lnSpc>
            </a:pPr>
            <a:r>
              <a:rPr b="1" lang="en-US" sz="2200" spc="-1" strike="noStrike">
                <a:solidFill>
                  <a:srgbClr val="ff0000"/>
                </a:solidFill>
                <a:uFill>
                  <a:solidFill>
                    <a:srgbClr val="ffffff"/>
                  </a:solidFill>
                </a:uFill>
                <a:latin typeface="Cambria"/>
              </a:rPr>
              <a:t>UNIVERSITY OF ENGINEERING &amp; MANAGEMENT, KOLKATA</a:t>
            </a:r>
            <a:endParaRPr b="0" lang="en-US" sz="4400" spc="-1" strike="noStrike">
              <a:solidFill>
                <a:srgbClr val="000000"/>
              </a:solidFill>
              <a:uFill>
                <a:solidFill>
                  <a:srgbClr val="ffffff"/>
                </a:solidFill>
              </a:uFill>
              <a:latin typeface="Arial"/>
            </a:endParaRPr>
          </a:p>
        </p:txBody>
      </p:sp>
      <p:sp>
        <p:nvSpPr>
          <p:cNvPr id="45" name="TextShape 2"/>
          <p:cNvSpPr txBox="1"/>
          <p:nvPr/>
        </p:nvSpPr>
        <p:spPr>
          <a:xfrm>
            <a:off x="1371600" y="3886200"/>
            <a:ext cx="6400440" cy="1752120"/>
          </a:xfrm>
          <a:prstGeom prst="rect">
            <a:avLst/>
          </a:prstGeom>
          <a:noFill/>
          <a:ln>
            <a:noFill/>
          </a:ln>
        </p:spPr>
        <p:txBody>
          <a:bodyPr/>
          <a:p>
            <a:pPr algn="ctr">
              <a:lnSpc>
                <a:spcPct val="100000"/>
              </a:lnSpc>
            </a:pPr>
            <a:r>
              <a:rPr b="0" lang="en-IN" sz="3200" spc="-1" strike="noStrike">
                <a:solidFill>
                  <a:srgbClr val="000000"/>
                </a:solidFill>
                <a:uFill>
                  <a:solidFill>
                    <a:srgbClr val="ffffff"/>
                  </a:solidFill>
                </a:uFill>
                <a:latin typeface="Arial"/>
              </a:rPr>
              <a:t>Click to edit Master subtitle style</a:t>
            </a:r>
            <a:endParaRPr b="0" lang="en-IN" sz="3200" spc="-1" strike="noStrike">
              <a:solidFill>
                <a:srgbClr val="000000"/>
              </a:solidFill>
              <a:uFill>
                <a:solidFill>
                  <a:srgbClr val="ffffff"/>
                </a:solidFill>
              </a:uFill>
              <a:latin typeface="Arial"/>
            </a:endParaRPr>
          </a:p>
        </p:txBody>
      </p:sp>
      <p:pic>
        <p:nvPicPr>
          <p:cNvPr id="46" name="Picture 4" descr=""/>
          <p:cNvPicPr/>
          <p:nvPr/>
        </p:nvPicPr>
        <p:blipFill>
          <a:blip r:embed="rId1"/>
          <a:stretch/>
        </p:blipFill>
        <p:spPr>
          <a:xfrm>
            <a:off x="0" y="1633680"/>
            <a:ext cx="9143640" cy="5238360"/>
          </a:xfrm>
          <a:prstGeom prst="rect">
            <a:avLst/>
          </a:prstGeom>
          <a:ln w="9360">
            <a:noFill/>
          </a:ln>
        </p:spPr>
      </p:pic>
      <p:pic>
        <p:nvPicPr>
          <p:cNvPr id="47" name="Picture 6" descr=""/>
          <p:cNvPicPr/>
          <p:nvPr/>
        </p:nvPicPr>
        <p:blipFill>
          <a:blip r:embed="rId2"/>
          <a:stretch/>
        </p:blipFill>
        <p:spPr>
          <a:xfrm>
            <a:off x="228600" y="173160"/>
            <a:ext cx="1172880" cy="1087200"/>
          </a:xfrm>
          <a:prstGeom prst="rect">
            <a:avLst/>
          </a:prstGeom>
          <a:ln w="9360">
            <a:noFill/>
          </a:ln>
        </p:spPr>
      </p:pic>
      <p:sp>
        <p:nvSpPr>
          <p:cNvPr id="48" name="CustomShape 3"/>
          <p:cNvSpPr/>
          <p:nvPr/>
        </p:nvSpPr>
        <p:spPr>
          <a:xfrm>
            <a:off x="1523880" y="1074600"/>
            <a:ext cx="7086240" cy="364680"/>
          </a:xfrm>
          <a:prstGeom prst="rect">
            <a:avLst/>
          </a:prstGeom>
          <a:noFill/>
          <a:ln w="9360">
            <a:noFill/>
          </a:ln>
        </p:spPr>
        <p:style>
          <a:lnRef idx="0"/>
          <a:fillRef idx="0"/>
          <a:effectRef idx="0"/>
          <a:fontRef idx="minor"/>
        </p:style>
        <p:txBody>
          <a:bodyPr lIns="90000" rIns="90000" tIns="45000" bIns="45000"/>
          <a:p>
            <a:pPr>
              <a:lnSpc>
                <a:spcPct val="100000"/>
              </a:lnSpc>
            </a:pPr>
            <a:r>
              <a:rPr b="1" lang="en-IN" sz="1800" spc="-1" strike="noStrike">
                <a:solidFill>
                  <a:srgbClr val="0000ff"/>
                </a:solidFill>
                <a:uFill>
                  <a:solidFill>
                    <a:srgbClr val="ffffff"/>
                  </a:solidFill>
                </a:uFill>
                <a:latin typeface="Cambria"/>
              </a:rPr>
              <a:t>           </a:t>
            </a:r>
            <a:r>
              <a:rPr b="1" lang="en-IN" sz="1800" spc="-1" strike="noStrike">
                <a:solidFill>
                  <a:srgbClr val="0000ff"/>
                </a:solidFill>
                <a:uFill>
                  <a:solidFill>
                    <a:srgbClr val="ffffff"/>
                  </a:solidFill>
                </a:uFill>
                <a:latin typeface="Cambria"/>
              </a:rPr>
              <a:t>Course Name : Operating System Laboratory</a:t>
            </a:r>
            <a:endParaRPr b="0" lang="en-IN" sz="1800" spc="-1" strike="noStrike">
              <a:solidFill>
                <a:srgbClr val="000000"/>
              </a:solidFill>
              <a:uFill>
                <a:solidFill>
                  <a:srgbClr val="ffffff"/>
                </a:solidFill>
              </a:uFill>
              <a:latin typeface="Arial"/>
            </a:endParaRPr>
          </a:p>
        </p:txBody>
      </p:sp>
    </p:spTree>
  </p:cSld>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93"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94" name="Picture 6" descr=""/>
          <p:cNvPicPr/>
          <p:nvPr/>
        </p:nvPicPr>
        <p:blipFill>
          <a:blip r:embed="rId1"/>
          <a:stretch/>
        </p:blipFill>
        <p:spPr>
          <a:xfrm>
            <a:off x="152280" y="152280"/>
            <a:ext cx="1261800" cy="1066320"/>
          </a:xfrm>
          <a:prstGeom prst="rect">
            <a:avLst/>
          </a:prstGeom>
          <a:ln w="9360">
            <a:noFill/>
          </a:ln>
        </p:spPr>
      </p:pic>
      <p:sp>
        <p:nvSpPr>
          <p:cNvPr id="95" name="TextShape 3"/>
          <p:cNvSpPr txBox="1"/>
          <p:nvPr/>
        </p:nvSpPr>
        <p:spPr>
          <a:xfrm>
            <a:off x="6553080" y="6245280"/>
            <a:ext cx="2133360" cy="475920"/>
          </a:xfrm>
          <a:prstGeom prst="rect">
            <a:avLst/>
          </a:prstGeom>
          <a:noFill/>
          <a:ln>
            <a:noFill/>
          </a:ln>
        </p:spPr>
        <p:txBody>
          <a:bodyPr/>
          <a:p>
            <a:pPr algn="r">
              <a:lnSpc>
                <a:spcPct val="100000"/>
              </a:lnSpc>
            </a:pPr>
            <a:fld id="{0031F637-DA25-4465-8A88-A61B00AAC150}"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96" name="CustomShape 4"/>
          <p:cNvSpPr/>
          <p:nvPr/>
        </p:nvSpPr>
        <p:spPr>
          <a:xfrm>
            <a:off x="0" y="1302480"/>
            <a:ext cx="8610120" cy="4655160"/>
          </a:xfrm>
          <a:prstGeom prst="rect">
            <a:avLst/>
          </a:prstGeom>
          <a:noFill/>
          <a:ln>
            <a:noFill/>
          </a:ln>
        </p:spPr>
        <p:style>
          <a:lnRef idx="0"/>
          <a:fillRef idx="0"/>
          <a:effectRef idx="0"/>
          <a:fontRef idx="minor"/>
        </p:style>
        <p:txBody>
          <a:bodyPr lIns="90000" rIns="90000" tIns="45000" bIns="45000"/>
          <a:p>
            <a:pPr>
              <a:lnSpc>
                <a:spcPct val="100000"/>
              </a:lnSpc>
            </a:pPr>
            <a:r>
              <a:rPr b="1" lang="en-IN" sz="1400" spc="-1" strike="noStrike">
                <a:solidFill>
                  <a:srgbClr val="000000"/>
                </a:solidFill>
                <a:uFill>
                  <a:solidFill>
                    <a:srgbClr val="ffffff"/>
                  </a:solidFill>
                </a:uFill>
                <a:latin typeface="Arial"/>
              </a:rPr>
              <a:t>$ sort filename.txt</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Command: $ sort file.txt</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Output :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abhishek</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chitransh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Divyam</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harsh</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naveen</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rajan</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satish</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000000"/>
                </a:solidFill>
                <a:uFill>
                  <a:solidFill>
                    <a:srgbClr val="ffffff"/>
                  </a:solidFill>
                </a:uFill>
                <a:latin typeface="Arial"/>
              </a:rPr>
              <a:t>-r Option: Sorting In Reverse Order</a:t>
            </a:r>
            <a:r>
              <a:rPr b="0" lang="en-IN" sz="1600" spc="-1" strike="noStrike">
                <a:solidFill>
                  <a:srgbClr val="000000"/>
                </a:solidFill>
                <a:uFill>
                  <a:solidFill>
                    <a:srgbClr val="ffffff"/>
                  </a:solidFill>
                </a:uFill>
                <a:latin typeface="Arial"/>
              </a:rPr>
              <a:t>: You can perform a reverse-order sort using the -r flag. the -r flag is an option of the sort command which sorts the input file in reverse order i.e. descending order by default. </a:t>
            </a: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000000"/>
                </a:solidFill>
                <a:uFill>
                  <a:solidFill>
                    <a:srgbClr val="ffffff"/>
                  </a:solidFill>
                </a:uFill>
                <a:latin typeface="Arial"/>
              </a:rPr>
              <a:t>Syntax : </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 sort -r inputfile.txt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000000"/>
                </a:solidFill>
                <a:uFill>
                  <a:solidFill>
                    <a:srgbClr val="ffffff"/>
                  </a:solidFill>
                </a:uFill>
                <a:latin typeface="Arial"/>
              </a:rPr>
              <a:t>n Option</a:t>
            </a:r>
            <a:r>
              <a:rPr b="0" lang="en-IN" sz="1600" spc="-1" strike="noStrike">
                <a:solidFill>
                  <a:srgbClr val="000000"/>
                </a:solidFill>
                <a:uFill>
                  <a:solidFill>
                    <a:srgbClr val="ffffff"/>
                  </a:solidFill>
                </a:uFill>
                <a:latin typeface="Arial"/>
              </a:rPr>
              <a:t>: To sort a file </a:t>
            </a:r>
            <a:r>
              <a:rPr b="1" lang="en-IN" sz="1600" spc="-1" strike="noStrike">
                <a:solidFill>
                  <a:srgbClr val="000000"/>
                </a:solidFill>
                <a:uFill>
                  <a:solidFill>
                    <a:srgbClr val="ffffff"/>
                  </a:solidFill>
                </a:uFill>
                <a:latin typeface="Arial"/>
              </a:rPr>
              <a:t>numerically</a:t>
            </a:r>
            <a:r>
              <a:rPr b="0" lang="en-IN" sz="1600" spc="-1" strike="noStrike">
                <a:solidFill>
                  <a:srgbClr val="000000"/>
                </a:solidFill>
                <a:uFill>
                  <a:solidFill>
                    <a:srgbClr val="ffffff"/>
                  </a:solidFill>
                </a:uFill>
                <a:latin typeface="Arial"/>
              </a:rPr>
              <a:t> used –n option. -n option is also predefined in Unix as the above options are. This option is used to sort the file with numeric data present inside.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98"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99" name="Picture 6" descr=""/>
          <p:cNvPicPr/>
          <p:nvPr/>
        </p:nvPicPr>
        <p:blipFill>
          <a:blip r:embed="rId1"/>
          <a:stretch/>
        </p:blipFill>
        <p:spPr>
          <a:xfrm>
            <a:off x="152280" y="152280"/>
            <a:ext cx="1261800" cy="1066320"/>
          </a:xfrm>
          <a:prstGeom prst="rect">
            <a:avLst/>
          </a:prstGeom>
          <a:ln w="9360">
            <a:noFill/>
          </a:ln>
        </p:spPr>
      </p:pic>
      <p:sp>
        <p:nvSpPr>
          <p:cNvPr id="100" name="TextShape 3"/>
          <p:cNvSpPr txBox="1"/>
          <p:nvPr/>
        </p:nvSpPr>
        <p:spPr>
          <a:xfrm>
            <a:off x="6553080" y="6245280"/>
            <a:ext cx="2133360" cy="475920"/>
          </a:xfrm>
          <a:prstGeom prst="rect">
            <a:avLst/>
          </a:prstGeom>
          <a:noFill/>
          <a:ln>
            <a:noFill/>
          </a:ln>
        </p:spPr>
        <p:txBody>
          <a:bodyPr/>
          <a:p>
            <a:pPr algn="r">
              <a:lnSpc>
                <a:spcPct val="100000"/>
              </a:lnSpc>
            </a:pPr>
            <a:fld id="{56DB895D-5373-4543-B143-E70BEB53D3B6}"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01" name="CustomShape 4"/>
          <p:cNvSpPr/>
          <p:nvPr/>
        </p:nvSpPr>
        <p:spPr>
          <a:xfrm>
            <a:off x="0" y="1302480"/>
            <a:ext cx="8610120" cy="4534200"/>
          </a:xfrm>
          <a:prstGeom prst="rect">
            <a:avLst/>
          </a:prstGeom>
          <a:noFill/>
          <a:ln>
            <a:noFill/>
          </a:ln>
        </p:spPr>
        <p:style>
          <a:lnRef idx="0"/>
          <a:fillRef idx="0"/>
          <a:effectRef idx="0"/>
          <a:fontRef idx="minor"/>
        </p:style>
        <p:txBody>
          <a:bodyPr lIns="90000" rIns="90000" tIns="45000" bIns="45000"/>
          <a:p>
            <a:pPr>
              <a:lnSpc>
                <a:spcPct val="100000"/>
              </a:lnSpc>
            </a:pPr>
            <a:r>
              <a:rPr b="1" lang="en-IN" sz="1400" spc="-1" strike="noStrike">
                <a:solidFill>
                  <a:srgbClr val="000000"/>
                </a:solidFill>
                <a:uFill>
                  <a:solidFill>
                    <a:srgbClr val="ffffff"/>
                  </a:solidFill>
                </a:uFill>
                <a:latin typeface="Arial"/>
              </a:rPr>
              <a:t>k Option</a:t>
            </a:r>
            <a:r>
              <a:rPr b="0" lang="en-IN" sz="1400" spc="-1" strike="noStrike">
                <a:solidFill>
                  <a:srgbClr val="000000"/>
                </a:solidFill>
                <a:uFill>
                  <a:solidFill>
                    <a:srgbClr val="ffffff"/>
                  </a:solidFill>
                </a:uFill>
                <a:latin typeface="Arial"/>
              </a:rPr>
              <a:t>: Unix provides the feature of sorting a table on the </a:t>
            </a:r>
            <a:r>
              <a:rPr b="1" lang="en-IN" sz="1400" spc="-1" strike="noStrike">
                <a:solidFill>
                  <a:srgbClr val="000000"/>
                </a:solidFill>
                <a:uFill>
                  <a:solidFill>
                    <a:srgbClr val="ffffff"/>
                  </a:solidFill>
                </a:uFill>
                <a:latin typeface="Arial"/>
              </a:rPr>
              <a:t>basis of any column number by using -k option.</a:t>
            </a:r>
            <a:r>
              <a:rPr b="0" lang="en-IN" sz="14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Use the -k option to sort on a certain column. For example, use “-k 2” to sort on the second column. </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Example :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Let us create a table with 2 columns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cat &gt; employee.txt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manager 5000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clerk 4000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employee 6000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peon 4500</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director 9000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guard 3000</a:t>
            </a:r>
            <a:r>
              <a:rPr b="0" lang="en-IN" sz="14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 sort -k 2n employee.txt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000000"/>
                </a:solidFill>
                <a:uFill>
                  <a:solidFill>
                    <a:srgbClr val="ffffff"/>
                  </a:solidFill>
                </a:uFill>
                <a:latin typeface="Arial"/>
              </a:rPr>
              <a:t>-u option:</a:t>
            </a:r>
            <a:r>
              <a:rPr b="0" lang="en-IN" sz="1600" spc="-1" strike="noStrike">
                <a:solidFill>
                  <a:srgbClr val="000000"/>
                </a:solidFill>
                <a:uFill>
                  <a:solidFill>
                    <a:srgbClr val="ffffff"/>
                  </a:solidFill>
                </a:uFill>
                <a:latin typeface="Arial"/>
              </a:rPr>
              <a:t> To </a:t>
            </a:r>
            <a:r>
              <a:rPr b="1" lang="en-IN" sz="1600" spc="-1" strike="noStrike">
                <a:solidFill>
                  <a:srgbClr val="000000"/>
                </a:solidFill>
                <a:uFill>
                  <a:solidFill>
                    <a:srgbClr val="ffffff"/>
                  </a:solidFill>
                </a:uFill>
                <a:latin typeface="Arial"/>
              </a:rPr>
              <a:t>sort and remove duplicates</a:t>
            </a:r>
            <a:r>
              <a:rPr b="0" lang="en-IN" sz="1600" spc="-1" strike="noStrike">
                <a:solidFill>
                  <a:srgbClr val="000000"/>
                </a:solidFill>
                <a:uFill>
                  <a:solidFill>
                    <a:srgbClr val="ffffff"/>
                  </a:solidFill>
                </a:uFill>
                <a:latin typeface="Arial"/>
              </a:rPr>
              <a:t> pass the -u option to sort.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This will write a sorted list to standard output and remove duplicates. </a:t>
            </a:r>
            <a:r>
              <a:rPr b="0" lang="en-IN" sz="1600" spc="-1" strike="noStrike">
                <a:solidFill>
                  <a:srgbClr val="000000"/>
                </a:solidFill>
                <a:uFill>
                  <a:solidFill>
                    <a:srgbClr val="ffffff"/>
                  </a:solidFill>
                </a:uFill>
                <a:latin typeface="Arial"/>
              </a:rPr>
              <a:t>
</a:t>
            </a:r>
            <a:r>
              <a:rPr b="0" lang="en-IN" sz="1600" spc="-1" strike="noStrike">
                <a:solidFill>
                  <a:srgbClr val="000000"/>
                </a:solidFill>
                <a:uFill>
                  <a:solidFill>
                    <a:srgbClr val="ffffff"/>
                  </a:solidFill>
                </a:uFill>
                <a:latin typeface="Arial"/>
              </a:rPr>
              <a:t>This option is helpful as the duplicates being removed give us a redundant file. </a:t>
            </a: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03"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04" name="Picture 6" descr=""/>
          <p:cNvPicPr/>
          <p:nvPr/>
        </p:nvPicPr>
        <p:blipFill>
          <a:blip r:embed="rId1"/>
          <a:stretch/>
        </p:blipFill>
        <p:spPr>
          <a:xfrm>
            <a:off x="152280" y="152280"/>
            <a:ext cx="1261800" cy="1066320"/>
          </a:xfrm>
          <a:prstGeom prst="rect">
            <a:avLst/>
          </a:prstGeom>
          <a:ln w="9360">
            <a:noFill/>
          </a:ln>
        </p:spPr>
      </p:pic>
      <p:sp>
        <p:nvSpPr>
          <p:cNvPr id="105" name="TextShape 3"/>
          <p:cNvSpPr txBox="1"/>
          <p:nvPr/>
        </p:nvSpPr>
        <p:spPr>
          <a:xfrm>
            <a:off x="6553080" y="6245280"/>
            <a:ext cx="2133360" cy="475920"/>
          </a:xfrm>
          <a:prstGeom prst="rect">
            <a:avLst/>
          </a:prstGeom>
          <a:noFill/>
          <a:ln>
            <a:noFill/>
          </a:ln>
        </p:spPr>
        <p:txBody>
          <a:bodyPr/>
          <a:p>
            <a:pPr algn="r">
              <a:lnSpc>
                <a:spcPct val="100000"/>
              </a:lnSpc>
            </a:pPr>
            <a:fld id="{E74607B8-9D3A-446F-AC9D-F2049BB11E90}"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06" name="CustomShape 4"/>
          <p:cNvSpPr/>
          <p:nvPr/>
        </p:nvSpPr>
        <p:spPr>
          <a:xfrm>
            <a:off x="228600" y="1443960"/>
            <a:ext cx="8915040" cy="4957560"/>
          </a:xfrm>
          <a:prstGeom prst="rect">
            <a:avLst/>
          </a:prstGeom>
          <a:noFill/>
          <a:ln>
            <a:noFill/>
          </a:ln>
        </p:spPr>
        <p:style>
          <a:lnRef idx="0"/>
          <a:fillRef idx="0"/>
          <a:effectRef idx="0"/>
          <a:fontRef idx="minor"/>
        </p:style>
        <p:txBody>
          <a:bodyPr lIns="90000" rIns="90000" tIns="45000" bIns="45000"/>
          <a:p>
            <a:pPr>
              <a:lnSpc>
                <a:spcPct val="100000"/>
              </a:lnSpc>
            </a:pPr>
            <a:r>
              <a:rPr b="0" lang="en-IN" sz="1600" spc="-1" strike="noStrike">
                <a:solidFill>
                  <a:srgbClr val="000000"/>
                </a:solidFill>
                <a:uFill>
                  <a:solidFill>
                    <a:srgbClr val="ffffff"/>
                  </a:solidFill>
                </a:uFill>
                <a:latin typeface="Arial"/>
              </a:rPr>
              <a:t> </a:t>
            </a:r>
            <a:r>
              <a:rPr b="0" lang="en-IN" sz="1600" spc="-1" strike="noStrike">
                <a:solidFill>
                  <a:srgbClr val="000000"/>
                </a:solidFill>
                <a:uFill>
                  <a:solidFill>
                    <a:srgbClr val="ffffff"/>
                  </a:solidFill>
                </a:uFill>
                <a:latin typeface="Arial"/>
              </a:rPr>
              <a:t>m)What would you type at the command line to get a sorted list, with no duplicates, of all the users logged into the local network?</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000000"/>
                </a:solidFill>
                <a:uFill>
                  <a:solidFill>
                    <a:srgbClr val="ffffff"/>
                  </a:solidFill>
                </a:uFill>
                <a:latin typeface="Arial"/>
              </a:rPr>
              <a:t>m)  $  who |  uniq |sort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n)What would you type at the command line to find all files in your home directory that are more than a week old and end with .bak?</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buClr>
                <a:srgbClr val="000000"/>
              </a:buClr>
              <a:buFont typeface="StarSymbol"/>
              <a:buAutoNum type="alphaLcParenR" startAt="14"/>
            </a:pPr>
            <a:r>
              <a:rPr b="1" lang="en-IN" sz="1600" spc="-1" strike="noStrike">
                <a:solidFill>
                  <a:srgbClr val="000000"/>
                </a:solidFill>
                <a:uFill>
                  <a:solidFill>
                    <a:srgbClr val="ffffff"/>
                  </a:solidFill>
                </a:uFill>
                <a:latin typeface="Arial"/>
              </a:rPr>
              <a:t>$  find  -mtime   +7    -name    “*.bak”   -ls</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gn="just">
              <a:lnSpc>
                <a:spcPct val="100000"/>
              </a:lnSpc>
              <a:buClr>
                <a:srgbClr val="000000"/>
              </a:buClr>
              <a:buFont typeface="Wingdings" charset="2"/>
              <a:buChar char=""/>
            </a:pPr>
            <a:r>
              <a:rPr b="0" lang="en-IN" sz="1600" spc="-1" strike="noStrike">
                <a:solidFill>
                  <a:srgbClr val="000000"/>
                </a:solidFill>
                <a:uFill>
                  <a:solidFill>
                    <a:srgbClr val="ffffff"/>
                  </a:solidFill>
                </a:uFill>
                <a:latin typeface="Arial"/>
              </a:rPr>
              <a:t>The </a:t>
            </a:r>
            <a:r>
              <a:rPr b="1" lang="en-IN" sz="1600" spc="-1" strike="noStrike">
                <a:solidFill>
                  <a:srgbClr val="000000"/>
                </a:solidFill>
                <a:uFill>
                  <a:solidFill>
                    <a:srgbClr val="ffffff"/>
                  </a:solidFill>
                </a:uFill>
                <a:latin typeface="Arial"/>
              </a:rPr>
              <a:t>find</a:t>
            </a:r>
            <a:r>
              <a:rPr b="0" lang="en-IN" sz="1600" spc="-1" strike="noStrike">
                <a:solidFill>
                  <a:srgbClr val="000000"/>
                </a:solidFill>
                <a:uFill>
                  <a:solidFill>
                    <a:srgbClr val="ffffff"/>
                  </a:solidFill>
                </a:uFill>
                <a:latin typeface="Arial"/>
              </a:rPr>
              <a:t> command in UNIX is a command line utility for walking a file hierarchy.</a:t>
            </a:r>
            <a:endParaRPr b="0" lang="en-IN" sz="1800" spc="-1" strike="noStrike">
              <a:solidFill>
                <a:srgbClr val="000000"/>
              </a:solidFill>
              <a:uFill>
                <a:solidFill>
                  <a:srgbClr val="ffffff"/>
                </a:solidFill>
              </a:uFill>
              <a:latin typeface="Arial"/>
            </a:endParaRPr>
          </a:p>
          <a:p>
            <a:pPr marL="343080" indent="-342720" algn="just">
              <a:lnSpc>
                <a:spcPct val="100000"/>
              </a:lnSpc>
            </a:pPr>
            <a:r>
              <a:rPr b="0" lang="en-IN" sz="1600" spc="-1" strike="noStrike">
                <a:solidFill>
                  <a:srgbClr val="000000"/>
                </a:solidFill>
                <a:uFill>
                  <a:solidFill>
                    <a:srgbClr val="ffffff"/>
                  </a:solidFill>
                </a:uFill>
                <a:latin typeface="Arial"/>
              </a:rPr>
              <a:t>It can be used to find files and directories and perform subsequent operations on them. </a:t>
            </a:r>
            <a:endParaRPr b="0" lang="en-IN" sz="1800" spc="-1" strike="noStrike">
              <a:solidFill>
                <a:srgbClr val="000000"/>
              </a:solidFill>
              <a:uFill>
                <a:solidFill>
                  <a:srgbClr val="ffffff"/>
                </a:solidFill>
              </a:uFill>
              <a:latin typeface="Arial"/>
            </a:endParaRPr>
          </a:p>
          <a:p>
            <a:pPr marL="343080" indent="-342720" algn="just">
              <a:lnSpc>
                <a:spcPct val="100000"/>
              </a:lnSpc>
            </a:pPr>
            <a:r>
              <a:rPr b="0" lang="en-IN" sz="1600" spc="-1" strike="noStrike">
                <a:solidFill>
                  <a:srgbClr val="ff0000"/>
                </a:solidFill>
                <a:uFill>
                  <a:solidFill>
                    <a:srgbClr val="ffffff"/>
                  </a:solidFill>
                </a:uFill>
                <a:latin typeface="Arial"/>
              </a:rPr>
              <a:t>$ find [where to start searching from] [expression determines what to find] [-options] [what to find]</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0" lang="en-IN" sz="1600" spc="-1" strike="noStrike">
                <a:solidFill>
                  <a:srgbClr val="000000"/>
                </a:solidFill>
                <a:uFill>
                  <a:solidFill>
                    <a:srgbClr val="ffffff"/>
                  </a:solidFill>
                </a:uFill>
                <a:latin typeface="Arial"/>
              </a:rPr>
              <a:t>o)What would you type at the command line to find out how many total lines are contained in all the files ending in .c in the current directory, printing only the total number of lines?     </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1" lang="en-IN" sz="1600" spc="-1" strike="noStrike">
                <a:solidFill>
                  <a:srgbClr val="000000"/>
                </a:solidFill>
                <a:uFill>
                  <a:solidFill>
                    <a:srgbClr val="ffffff"/>
                  </a:solidFill>
                </a:uFill>
                <a:latin typeface="Arial"/>
              </a:rPr>
              <a:t>o)    $  wc  -l   *.c</a:t>
            </a:r>
            <a:endParaRPr b="0" lang="en-IN" sz="1800" spc="-1" strike="noStrike">
              <a:solidFill>
                <a:srgbClr val="000000"/>
              </a:solidFill>
              <a:uFill>
                <a:solidFill>
                  <a:srgbClr val="ffffff"/>
                </a:solidFill>
              </a:uFill>
              <a:latin typeface="Arial"/>
            </a:endParaRPr>
          </a:p>
          <a:p>
            <a:pPr marL="343080" indent="-342720">
              <a:lnSpc>
                <a:spcPct val="100000"/>
              </a:lnSpc>
            </a:pPr>
            <a:r>
              <a:rPr b="0" lang="en-IN" sz="16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08"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09" name="Picture 6" descr=""/>
          <p:cNvPicPr/>
          <p:nvPr/>
        </p:nvPicPr>
        <p:blipFill>
          <a:blip r:embed="rId1"/>
          <a:stretch/>
        </p:blipFill>
        <p:spPr>
          <a:xfrm>
            <a:off x="152280" y="152280"/>
            <a:ext cx="1261800" cy="1066320"/>
          </a:xfrm>
          <a:prstGeom prst="rect">
            <a:avLst/>
          </a:prstGeom>
          <a:ln w="9360">
            <a:noFill/>
          </a:ln>
        </p:spPr>
      </p:pic>
      <p:sp>
        <p:nvSpPr>
          <p:cNvPr id="110" name="TextShape 3"/>
          <p:cNvSpPr txBox="1"/>
          <p:nvPr/>
        </p:nvSpPr>
        <p:spPr>
          <a:xfrm>
            <a:off x="6553080" y="6245280"/>
            <a:ext cx="2133360" cy="475920"/>
          </a:xfrm>
          <a:prstGeom prst="rect">
            <a:avLst/>
          </a:prstGeom>
          <a:noFill/>
          <a:ln>
            <a:noFill/>
          </a:ln>
        </p:spPr>
        <p:txBody>
          <a:bodyPr/>
          <a:p>
            <a:pPr algn="r">
              <a:lnSpc>
                <a:spcPct val="100000"/>
              </a:lnSpc>
            </a:pPr>
            <a:fld id="{4A2CF72B-16DB-428D-BF77-AF3394B4CCB3}"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11" name="CustomShape 4"/>
          <p:cNvSpPr/>
          <p:nvPr/>
        </p:nvSpPr>
        <p:spPr>
          <a:xfrm>
            <a:off x="0" y="1676520"/>
            <a:ext cx="7543440" cy="2284920"/>
          </a:xfrm>
          <a:prstGeom prst="rect">
            <a:avLst/>
          </a:prstGeom>
          <a:noFill/>
          <a:ln>
            <a:noFill/>
          </a:ln>
        </p:spPr>
        <p:style>
          <a:lnRef idx="0"/>
          <a:fillRef idx="0"/>
          <a:effectRef idx="0"/>
          <a:fontRef idx="minor"/>
        </p:style>
        <p:txBody>
          <a:bodyPr lIns="90000" rIns="90000" tIns="45000" bIns="45000"/>
          <a:p>
            <a:pPr>
              <a:lnSpc>
                <a:spcPct val="100000"/>
              </a:lnSpc>
            </a:pPr>
            <a:r>
              <a:rPr b="1" lang="en-IN" sz="1800" spc="-1" strike="noStrike">
                <a:solidFill>
                  <a:srgbClr val="ff0000"/>
                </a:solidFill>
                <a:uFill>
                  <a:solidFill>
                    <a:srgbClr val="ffffff"/>
                  </a:solidFill>
                </a:uFill>
                <a:latin typeface="Arial"/>
              </a:rPr>
              <a:t>	</a:t>
            </a:r>
            <a:r>
              <a:rPr b="1" lang="en-IN" sz="1800" spc="-1" strike="noStrike">
                <a:solidFill>
                  <a:srgbClr val="ff0000"/>
                </a:solidFill>
                <a:uFill>
                  <a:solidFill>
                    <a:srgbClr val="ffffff"/>
                  </a:solidFill>
                </a:uFill>
                <a:latin typeface="Arial"/>
              </a:rPr>
              <a:t>	</a:t>
            </a:r>
            <a:r>
              <a:rPr b="1" lang="en-IN" sz="1800" spc="-1" strike="noStrike">
                <a:solidFill>
                  <a:srgbClr val="ff0000"/>
                </a:solidFill>
                <a:uFill>
                  <a:solidFill>
                    <a:srgbClr val="ffffff"/>
                  </a:solidFill>
                </a:uFill>
                <a:latin typeface="Arial"/>
              </a:rPr>
              <a:t>	</a:t>
            </a:r>
            <a:r>
              <a:rPr b="1" lang="en-IN" sz="1800" spc="-1" strike="noStrike">
                <a:solidFill>
                  <a:srgbClr val="ff0000"/>
                </a:solidFill>
                <a:uFill>
                  <a:solidFill>
                    <a:srgbClr val="ffffff"/>
                  </a:solidFill>
                </a:uFill>
                <a:latin typeface="Arial"/>
              </a:rPr>
              <a:t>Week 4 Assignment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ps, kill, grep, egrep, fgrep</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Lab Assignments: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a)Find out the PID of your login shell.</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b)Remove the header line from the ps output.</a:t>
            </a: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13"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14" name="Picture 6" descr=""/>
          <p:cNvPicPr/>
          <p:nvPr/>
        </p:nvPicPr>
        <p:blipFill>
          <a:blip r:embed="rId1"/>
          <a:stretch/>
        </p:blipFill>
        <p:spPr>
          <a:xfrm>
            <a:off x="152280" y="152280"/>
            <a:ext cx="1261800" cy="1066320"/>
          </a:xfrm>
          <a:prstGeom prst="rect">
            <a:avLst/>
          </a:prstGeom>
          <a:ln w="9360">
            <a:noFill/>
          </a:ln>
        </p:spPr>
      </p:pic>
      <p:sp>
        <p:nvSpPr>
          <p:cNvPr id="115" name="TextShape 3"/>
          <p:cNvSpPr txBox="1"/>
          <p:nvPr/>
        </p:nvSpPr>
        <p:spPr>
          <a:xfrm>
            <a:off x="6553080" y="6245280"/>
            <a:ext cx="2133360" cy="475920"/>
          </a:xfrm>
          <a:prstGeom prst="rect">
            <a:avLst/>
          </a:prstGeom>
          <a:noFill/>
          <a:ln>
            <a:noFill/>
          </a:ln>
        </p:spPr>
        <p:txBody>
          <a:bodyPr/>
          <a:p>
            <a:pPr algn="r">
              <a:lnSpc>
                <a:spcPct val="100000"/>
              </a:lnSpc>
            </a:pPr>
            <a:fld id="{02E7EA28-04B2-42C4-8EDF-E77E0E27CEDB}"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16" name="CustomShape 4"/>
          <p:cNvSpPr/>
          <p:nvPr/>
        </p:nvSpPr>
        <p:spPr>
          <a:xfrm>
            <a:off x="0" y="1676520"/>
            <a:ext cx="8838720" cy="4479480"/>
          </a:xfrm>
          <a:prstGeom prst="rect">
            <a:avLst/>
          </a:prstGeom>
          <a:noFill/>
          <a:ln>
            <a:noFill/>
          </a:ln>
        </p:spPr>
        <p:style>
          <a:lnRef idx="0"/>
          <a:fillRef idx="0"/>
          <a:effectRef idx="0"/>
          <a:fontRef idx="minor"/>
        </p:style>
        <p:txBody>
          <a:bodyPr lIns="90000" rIns="90000" tIns="45000" bIns="45000"/>
          <a:p>
            <a:pPr algn="just">
              <a:lnSpc>
                <a:spcPct val="100000"/>
              </a:lnSpc>
            </a:pPr>
            <a:r>
              <a:rPr b="0" lang="en-IN" sz="1800" spc="-1" strike="noStrike">
                <a:solidFill>
                  <a:srgbClr val="ff0000"/>
                </a:solidFill>
                <a:uFill>
                  <a:solidFill>
                    <a:srgbClr val="ffffff"/>
                  </a:solidFill>
                </a:uFill>
                <a:latin typeface="Arial"/>
              </a:rPr>
              <a:t>	</a:t>
            </a:r>
            <a:r>
              <a:rPr b="0" lang="en-IN" sz="1800" spc="-1" strike="noStrike">
                <a:solidFill>
                  <a:srgbClr val="ff0000"/>
                </a:solidFill>
                <a:uFill>
                  <a:solidFill>
                    <a:srgbClr val="ffffff"/>
                  </a:solidFill>
                </a:uFill>
                <a:latin typeface="Arial"/>
              </a:rPr>
              <a:t>	</a:t>
            </a:r>
            <a:r>
              <a:rPr b="0" lang="en-IN" sz="1800" spc="-1" strike="noStrike">
                <a:solidFill>
                  <a:srgbClr val="ff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gn="just">
              <a:lnSpc>
                <a:spcPct val="100000"/>
              </a:lnSpc>
            </a:pPr>
            <a:r>
              <a:rPr b="1" lang="en-IN" sz="1800" spc="-1" strike="noStrike">
                <a:solidFill>
                  <a:srgbClr val="000000"/>
                </a:solidFill>
                <a:uFill>
                  <a:solidFill>
                    <a:srgbClr val="ffffff"/>
                  </a:solidFill>
                </a:uFill>
                <a:latin typeface="Arial"/>
              </a:rPr>
              <a:t>ps command in Linux:</a:t>
            </a:r>
            <a:endParaRPr b="0" lang="en-IN" sz="1800" spc="-1" strike="noStrike">
              <a:solidFill>
                <a:srgbClr val="000000"/>
              </a:solidFill>
              <a:uFill>
                <a:solidFill>
                  <a:srgbClr val="ffffff"/>
                </a:solidFill>
              </a:uFill>
              <a:latin typeface="Arial"/>
            </a:endParaRPr>
          </a:p>
          <a:p>
            <a:pPr algn="just">
              <a:lnSpc>
                <a:spcPct val="100000"/>
              </a:lnSpc>
            </a:pPr>
            <a:endParaRPr b="0" lang="en-IN" sz="1800" spc="-1" strike="noStrike">
              <a:solidFill>
                <a:srgbClr val="000000"/>
              </a:solidFill>
              <a:uFill>
                <a:solidFill>
                  <a:srgbClr val="ffffff"/>
                </a:solidFill>
              </a:uFill>
              <a:latin typeface="Arial"/>
            </a:endParaRPr>
          </a:p>
          <a:p>
            <a:pPr algn="just">
              <a:lnSpc>
                <a:spcPct val="100000"/>
              </a:lnSpc>
            </a:pPr>
            <a:r>
              <a:rPr b="0" lang="en-IN" sz="1800" spc="-1" strike="noStrike">
                <a:solidFill>
                  <a:srgbClr val="000000"/>
                </a:solidFill>
                <a:uFill>
                  <a:solidFill>
                    <a:srgbClr val="ffffff"/>
                  </a:solidFill>
                </a:uFill>
                <a:latin typeface="Arial"/>
              </a:rPr>
              <a:t>A process is an executing instance of a program and carry out different tasks within the operating system. </a:t>
            </a:r>
            <a:endParaRPr b="0" lang="en-IN" sz="1800" spc="-1" strike="noStrike">
              <a:solidFill>
                <a:srgbClr val="000000"/>
              </a:solidFill>
              <a:uFill>
                <a:solidFill>
                  <a:srgbClr val="ffffff"/>
                </a:solidFill>
              </a:uFill>
              <a:latin typeface="Arial"/>
            </a:endParaRPr>
          </a:p>
          <a:p>
            <a:pPr algn="just">
              <a:lnSpc>
                <a:spcPct val="100000"/>
              </a:lnSpc>
            </a:pPr>
            <a:endParaRPr b="0" lang="en-IN" sz="1800" spc="-1" strike="noStrike">
              <a:solidFill>
                <a:srgbClr val="000000"/>
              </a:solidFill>
              <a:uFill>
                <a:solidFill>
                  <a:srgbClr val="ffffff"/>
                </a:solidFill>
              </a:uFill>
              <a:latin typeface="Arial"/>
            </a:endParaRPr>
          </a:p>
          <a:p>
            <a:pPr algn="just">
              <a:lnSpc>
                <a:spcPct val="100000"/>
              </a:lnSpc>
            </a:pPr>
            <a:r>
              <a:rPr b="0" lang="en-IN" sz="1800" spc="-1" strike="noStrike">
                <a:solidFill>
                  <a:srgbClr val="000000"/>
                </a:solidFill>
                <a:uFill>
                  <a:solidFill>
                    <a:srgbClr val="ffffff"/>
                  </a:solidFill>
                </a:uFill>
                <a:latin typeface="Arial"/>
              </a:rPr>
              <a:t>Linux provides us a utility called ps for viewing information related with the processes on a system which stands as abbreviation for </a:t>
            </a:r>
            <a:r>
              <a:rPr b="1" lang="en-IN" sz="1800" spc="-1" strike="noStrike">
                <a:solidFill>
                  <a:srgbClr val="000000"/>
                </a:solidFill>
                <a:uFill>
                  <a:solidFill>
                    <a:srgbClr val="ffffff"/>
                  </a:solidFill>
                </a:uFill>
                <a:latin typeface="Arial"/>
              </a:rPr>
              <a:t>“Process Status”.</a:t>
            </a:r>
            <a:endParaRPr b="0" lang="en-IN" sz="1800" spc="-1" strike="noStrike">
              <a:solidFill>
                <a:srgbClr val="000000"/>
              </a:solidFill>
              <a:uFill>
                <a:solidFill>
                  <a:srgbClr val="ffffff"/>
                </a:solidFill>
              </a:uFill>
              <a:latin typeface="Arial"/>
            </a:endParaRPr>
          </a:p>
          <a:p>
            <a:pPr algn="just">
              <a:lnSpc>
                <a:spcPct val="100000"/>
              </a:lnSpc>
            </a:pPr>
            <a:endParaRPr b="0" lang="en-IN" sz="1800" spc="-1" strike="noStrike">
              <a:solidFill>
                <a:srgbClr val="000000"/>
              </a:solidFill>
              <a:uFill>
                <a:solidFill>
                  <a:srgbClr val="ffffff"/>
                </a:solidFill>
              </a:uFill>
              <a:latin typeface="Arial"/>
            </a:endParaRPr>
          </a:p>
          <a:p>
            <a:pPr algn="just">
              <a:lnSpc>
                <a:spcPct val="100000"/>
              </a:lnSpc>
            </a:pP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ps command is used to list the currently running processes and their PIDs along with some other information depends on different options. </a:t>
            </a:r>
            <a:endParaRPr b="0" lang="en-IN" sz="1800" spc="-1" strike="noStrike">
              <a:solidFill>
                <a:srgbClr val="000000"/>
              </a:solidFill>
              <a:uFill>
                <a:solidFill>
                  <a:srgbClr val="ffffff"/>
                </a:solidFill>
              </a:uFill>
              <a:latin typeface="Arial"/>
            </a:endParaRPr>
          </a:p>
          <a:p>
            <a:pPr algn="just">
              <a:lnSpc>
                <a:spcPct val="100000"/>
              </a:lnSpc>
            </a:pPr>
            <a:endParaRPr b="0" lang="en-IN" sz="1800" spc="-1" strike="noStrike">
              <a:solidFill>
                <a:srgbClr val="000000"/>
              </a:solidFill>
              <a:uFill>
                <a:solidFill>
                  <a:srgbClr val="ffffff"/>
                </a:solidFill>
              </a:uFill>
              <a:latin typeface="Arial"/>
            </a:endParaRPr>
          </a:p>
          <a:p>
            <a:pPr algn="just">
              <a:lnSpc>
                <a:spcPct val="100000"/>
              </a:lnSpc>
            </a:pPr>
            <a:r>
              <a:rPr b="0" lang="en-IN" sz="1800" spc="-1" strike="noStrike">
                <a:solidFill>
                  <a:srgbClr val="000000"/>
                </a:solidFill>
                <a:uFill>
                  <a:solidFill>
                    <a:srgbClr val="ffffff"/>
                  </a:solidFill>
                </a:uFill>
                <a:latin typeface="Arial"/>
              </a:rPr>
              <a:t>It reads the process information from the virtual files in /proc file-system. /proc contains virtual files, this is the reason it’s referred as a virtual file system. </a:t>
            </a:r>
            <a:endParaRPr b="0" lang="en-IN" sz="1800" spc="-1" strike="noStrike">
              <a:solidFill>
                <a:srgbClr val="000000"/>
              </a:solidFill>
              <a:uFill>
                <a:solidFill>
                  <a:srgbClr val="ffffff"/>
                </a:solidFill>
              </a:uFill>
              <a:latin typeface="Arial"/>
            </a:endParaRPr>
          </a:p>
          <a:p>
            <a:pPr algn="just">
              <a:lnSpc>
                <a:spcPct val="100000"/>
              </a:lnSpc>
            </a:pPr>
            <a:endParaRPr b="0" lang="en-IN" sz="1800" spc="-1" strike="noStrike">
              <a:solidFill>
                <a:srgbClr val="000000"/>
              </a:solidFill>
              <a:uFill>
                <a:solidFill>
                  <a:srgbClr val="ffffff"/>
                </a:solidFill>
              </a:uFill>
              <a:latin typeface="Arial"/>
            </a:endParaRPr>
          </a:p>
          <a:p>
            <a:pPr algn="just">
              <a:lnSpc>
                <a:spcPct val="100000"/>
              </a:lnSpc>
            </a:pPr>
            <a:r>
              <a:rPr b="0" lang="en-IN" sz="1800" spc="-1" strike="noStrike">
                <a:solidFill>
                  <a:srgbClr val="000000"/>
                </a:solidFill>
                <a:uFill>
                  <a:solidFill>
                    <a:srgbClr val="ffffff"/>
                  </a:solidFill>
                </a:uFill>
                <a:latin typeface="Arial"/>
              </a:rPr>
              <a:t>ps provides numerous options for manipulating the output according to our need</a:t>
            </a: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18"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19" name="Picture 6" descr=""/>
          <p:cNvPicPr/>
          <p:nvPr/>
        </p:nvPicPr>
        <p:blipFill>
          <a:blip r:embed="rId1"/>
          <a:stretch/>
        </p:blipFill>
        <p:spPr>
          <a:xfrm>
            <a:off x="152280" y="152280"/>
            <a:ext cx="1261800" cy="1066320"/>
          </a:xfrm>
          <a:prstGeom prst="rect">
            <a:avLst/>
          </a:prstGeom>
          <a:ln w="9360">
            <a:noFill/>
          </a:ln>
        </p:spPr>
      </p:pic>
      <p:sp>
        <p:nvSpPr>
          <p:cNvPr id="120" name="TextShape 3"/>
          <p:cNvSpPr txBox="1"/>
          <p:nvPr/>
        </p:nvSpPr>
        <p:spPr>
          <a:xfrm>
            <a:off x="6553080" y="6245280"/>
            <a:ext cx="2133360" cy="475920"/>
          </a:xfrm>
          <a:prstGeom prst="rect">
            <a:avLst/>
          </a:prstGeom>
          <a:noFill/>
          <a:ln>
            <a:noFill/>
          </a:ln>
        </p:spPr>
        <p:txBody>
          <a:bodyPr/>
          <a:p>
            <a:pPr algn="r">
              <a:lnSpc>
                <a:spcPct val="100000"/>
              </a:lnSpc>
            </a:pPr>
            <a:fld id="{926EB1F1-365F-41E0-B899-5D15319596F4}"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21" name="CustomShape 4"/>
          <p:cNvSpPr/>
          <p:nvPr/>
        </p:nvSpPr>
        <p:spPr>
          <a:xfrm>
            <a:off x="0" y="1676520"/>
            <a:ext cx="8838720" cy="4479480"/>
          </a:xfrm>
          <a:prstGeom prst="rect">
            <a:avLst/>
          </a:prstGeom>
          <a:noFill/>
          <a:ln>
            <a:noFill/>
          </a:ln>
        </p:spPr>
        <p:style>
          <a:lnRef idx="0"/>
          <a:fillRef idx="0"/>
          <a:effectRef idx="0"/>
          <a:fontRef idx="minor"/>
        </p:style>
        <p:txBody>
          <a:bodyPr lIns="90000" rIns="90000" tIns="45000" bIns="45000"/>
          <a:p>
            <a:pPr algn="just">
              <a:lnSpc>
                <a:spcPct val="100000"/>
              </a:lnSpc>
            </a:pPr>
            <a:r>
              <a:rPr b="0" lang="en-IN" sz="1800" spc="-1" strike="noStrike">
                <a:solidFill>
                  <a:srgbClr val="ff0000"/>
                </a:solidFill>
                <a:uFill>
                  <a:solidFill>
                    <a:srgbClr val="ffffff"/>
                  </a:solidFill>
                </a:uFill>
                <a:latin typeface="Arial"/>
              </a:rPr>
              <a:t>	</a:t>
            </a:r>
            <a:r>
              <a:rPr b="0" lang="en-IN" sz="1800" spc="-1" strike="noStrike">
                <a:solidFill>
                  <a:srgbClr val="ff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gn="just">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kill command in Linux with Examples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i="1" lang="en-IN" sz="1800" spc="-1" strike="noStrike">
                <a:solidFill>
                  <a:srgbClr val="000000"/>
                </a:solidFill>
                <a:uFill>
                  <a:solidFill>
                    <a:srgbClr val="ffffff"/>
                  </a:solidFill>
                </a:uFill>
                <a:latin typeface="Arial"/>
              </a:rPr>
              <a:t>kill</a:t>
            </a:r>
            <a:r>
              <a:rPr b="0" lang="en-IN" sz="1800" spc="-1" strike="noStrike">
                <a:solidFill>
                  <a:srgbClr val="000000"/>
                </a:solidFill>
                <a:uFill>
                  <a:solidFill>
                    <a:srgbClr val="ffffff"/>
                  </a:solidFill>
                </a:uFill>
                <a:latin typeface="Arial"/>
              </a:rPr>
              <a:t> command in Linux (located in /bin/kill), is a built-in command which is used to terminate processes manually. </a:t>
            </a:r>
            <a:r>
              <a:rPr b="0" i="1" lang="en-IN" sz="1800" spc="-1" strike="noStrike">
                <a:solidFill>
                  <a:srgbClr val="000000"/>
                </a:solidFill>
                <a:uFill>
                  <a:solidFill>
                    <a:srgbClr val="ffffff"/>
                  </a:solidFill>
                </a:uFill>
                <a:latin typeface="Arial"/>
              </a:rPr>
              <a:t>kill</a:t>
            </a:r>
            <a:r>
              <a:rPr b="0" lang="en-IN" sz="1800" spc="-1" strike="noStrike">
                <a:solidFill>
                  <a:srgbClr val="000000"/>
                </a:solidFill>
                <a:uFill>
                  <a:solidFill>
                    <a:srgbClr val="ffffff"/>
                  </a:solidFill>
                </a:uFill>
                <a:latin typeface="Arial"/>
              </a:rPr>
              <a:t> command sends a signal to a process which terminates the process. If the user doesn’t specify any signal which is to be sent along with kill command then default </a:t>
            </a:r>
            <a:r>
              <a:rPr b="0" i="1" lang="en-IN" sz="1800" spc="-1" strike="noStrike">
                <a:solidFill>
                  <a:srgbClr val="000000"/>
                </a:solidFill>
                <a:uFill>
                  <a:solidFill>
                    <a:srgbClr val="ffffff"/>
                  </a:solidFill>
                </a:uFill>
                <a:latin typeface="Arial"/>
              </a:rPr>
              <a:t>TERM </a:t>
            </a:r>
            <a:r>
              <a:rPr b="0" lang="en-IN" sz="1800" spc="-1" strike="noStrike">
                <a:solidFill>
                  <a:srgbClr val="000000"/>
                </a:solidFill>
                <a:uFill>
                  <a:solidFill>
                    <a:srgbClr val="ffffff"/>
                  </a:solidFill>
                </a:uFill>
                <a:latin typeface="Arial"/>
              </a:rPr>
              <a:t>signal is sent that terminates the process.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$kill -l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kill -l :</a:t>
            </a:r>
            <a:r>
              <a:rPr b="0" lang="en-IN" sz="1800" spc="-1" strike="noStrike">
                <a:solidFill>
                  <a:srgbClr val="000000"/>
                </a:solidFill>
                <a:uFill>
                  <a:solidFill>
                    <a:srgbClr val="ffffff"/>
                  </a:solidFill>
                </a:uFill>
                <a:latin typeface="Arial"/>
              </a:rPr>
              <a:t>To display all the available signals you can use below command option:</a:t>
            </a:r>
            <a:endParaRPr b="0" lang="en-IN" sz="1800" spc="-1" strike="noStrike">
              <a:solidFill>
                <a:srgbClr val="000000"/>
              </a:solidFill>
              <a:uFill>
                <a:solidFill>
                  <a:srgbClr val="ffffff"/>
                </a:solidFill>
              </a:uFill>
              <a:latin typeface="Arial"/>
            </a:endParaRPr>
          </a:p>
          <a:p>
            <a:pPr>
              <a:lnSpc>
                <a:spcPct val="100000"/>
              </a:lnSpc>
            </a:pPr>
            <a:r>
              <a:rPr b="0" i="1" lang="en-IN" sz="1800" spc="-1" strike="noStrike">
                <a:solidFill>
                  <a:srgbClr val="000000"/>
                </a:solidFill>
                <a:uFill>
                  <a:solidFill>
                    <a:srgbClr val="ffffff"/>
                  </a:solidFill>
                </a:uFill>
                <a:latin typeface="Arial"/>
              </a:rPr>
              <a:t>Signals can be specified in three ways:</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By number (e.g. -5)</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With SIG prefix (e.g. -SIGkill)</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Without SIG prefix (e.g. -kill)</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23"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24" name="Picture 6" descr=""/>
          <p:cNvPicPr/>
          <p:nvPr/>
        </p:nvPicPr>
        <p:blipFill>
          <a:blip r:embed="rId1"/>
          <a:stretch/>
        </p:blipFill>
        <p:spPr>
          <a:xfrm>
            <a:off x="152280" y="152280"/>
            <a:ext cx="1261800" cy="1066320"/>
          </a:xfrm>
          <a:prstGeom prst="rect">
            <a:avLst/>
          </a:prstGeom>
          <a:ln w="9360">
            <a:noFill/>
          </a:ln>
        </p:spPr>
      </p:pic>
      <p:sp>
        <p:nvSpPr>
          <p:cNvPr id="125" name="TextShape 3"/>
          <p:cNvSpPr txBox="1"/>
          <p:nvPr/>
        </p:nvSpPr>
        <p:spPr>
          <a:xfrm>
            <a:off x="6553080" y="6245280"/>
            <a:ext cx="2133360" cy="475920"/>
          </a:xfrm>
          <a:prstGeom prst="rect">
            <a:avLst/>
          </a:prstGeom>
          <a:noFill/>
          <a:ln>
            <a:noFill/>
          </a:ln>
        </p:spPr>
        <p:txBody>
          <a:bodyPr/>
          <a:p>
            <a:pPr algn="r">
              <a:lnSpc>
                <a:spcPct val="100000"/>
              </a:lnSpc>
            </a:pPr>
            <a:fld id="{F3501874-DF45-43DF-8E14-292D3D540F21}"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26" name="CustomShape 4"/>
          <p:cNvSpPr/>
          <p:nvPr/>
        </p:nvSpPr>
        <p:spPr>
          <a:xfrm>
            <a:off x="0" y="1502640"/>
            <a:ext cx="8838720" cy="4205160"/>
          </a:xfrm>
          <a:prstGeom prst="rect">
            <a:avLst/>
          </a:prstGeom>
          <a:noFill/>
          <a:ln>
            <a:noFill/>
          </a:ln>
        </p:spPr>
        <p:style>
          <a:lnRef idx="0"/>
          <a:fillRef idx="0"/>
          <a:effectRef idx="0"/>
          <a:fontRef idx="minor"/>
        </p:style>
        <p:txBody>
          <a:bodyPr lIns="90000" rIns="90000" tIns="45000" bIns="45000"/>
          <a:p>
            <a:pPr algn="just">
              <a:lnSpc>
                <a:spcPct val="100000"/>
              </a:lnSpc>
            </a:pPr>
            <a:r>
              <a:rPr b="0" lang="en-IN" sz="1800" spc="-1" strike="noStrike">
                <a:solidFill>
                  <a:srgbClr val="ff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Note:</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Negative PID values are used to indicate the process group ID. If you pass a process group ID then all the process within that group will receive the signal.</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A PID of -1 is very special as it indicates all the processes except kill and init, which is the parent process of all processes on the system.</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To display a list of running processes use the command </a:t>
            </a:r>
            <a:r>
              <a:rPr b="0" i="1" lang="en-IN" sz="1800" spc="-1" strike="noStrike">
                <a:solidFill>
                  <a:srgbClr val="000000"/>
                </a:solidFill>
                <a:uFill>
                  <a:solidFill>
                    <a:srgbClr val="ffffff"/>
                  </a:solidFill>
                </a:uFill>
                <a:latin typeface="Arial"/>
              </a:rPr>
              <a:t>ps</a:t>
            </a:r>
            <a:r>
              <a:rPr b="0" lang="en-IN" sz="1800" spc="-1" strike="noStrike">
                <a:solidFill>
                  <a:srgbClr val="000000"/>
                </a:solidFill>
                <a:uFill>
                  <a:solidFill>
                    <a:srgbClr val="ffffff"/>
                  </a:solidFill>
                </a:uFill>
                <a:latin typeface="Arial"/>
              </a:rPr>
              <a:t> and this will show you running processes with their PID number. To specify which process should receive the kill signal we need to provide the PID.</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kill -s :</a:t>
            </a:r>
            <a:r>
              <a:rPr b="0" lang="en-IN" sz="1800" spc="-1" strike="noStrike">
                <a:solidFill>
                  <a:srgbClr val="000000"/>
                </a:solidFill>
                <a:uFill>
                  <a:solidFill>
                    <a:srgbClr val="ffffff"/>
                  </a:solidFill>
                </a:uFill>
                <a:latin typeface="Arial"/>
              </a:rPr>
              <a:t> To show how to send signal to processes.</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Syntax:</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kill {-signal | -s signal} pid</a:t>
            </a: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28"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29" name="Picture 6" descr=""/>
          <p:cNvPicPr/>
          <p:nvPr/>
        </p:nvPicPr>
        <p:blipFill>
          <a:blip r:embed="rId1"/>
          <a:stretch/>
        </p:blipFill>
        <p:spPr>
          <a:xfrm>
            <a:off x="152280" y="152280"/>
            <a:ext cx="1261800" cy="1066320"/>
          </a:xfrm>
          <a:prstGeom prst="rect">
            <a:avLst/>
          </a:prstGeom>
          <a:ln w="9360">
            <a:noFill/>
          </a:ln>
        </p:spPr>
      </p:pic>
      <p:sp>
        <p:nvSpPr>
          <p:cNvPr id="130" name="TextShape 3"/>
          <p:cNvSpPr txBox="1"/>
          <p:nvPr/>
        </p:nvSpPr>
        <p:spPr>
          <a:xfrm>
            <a:off x="6553080" y="6245280"/>
            <a:ext cx="2133360" cy="475920"/>
          </a:xfrm>
          <a:prstGeom prst="rect">
            <a:avLst/>
          </a:prstGeom>
          <a:noFill/>
          <a:ln>
            <a:noFill/>
          </a:ln>
        </p:spPr>
        <p:txBody>
          <a:bodyPr/>
          <a:p>
            <a:pPr algn="r">
              <a:lnSpc>
                <a:spcPct val="100000"/>
              </a:lnSpc>
            </a:pPr>
            <a:fld id="{8F50051C-B759-4B73-A813-AA58F1B51776}"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31" name="CustomShape 4"/>
          <p:cNvSpPr/>
          <p:nvPr/>
        </p:nvSpPr>
        <p:spPr>
          <a:xfrm>
            <a:off x="0" y="1502640"/>
            <a:ext cx="8838720" cy="5576760"/>
          </a:xfrm>
          <a:prstGeom prst="rect">
            <a:avLst/>
          </a:prstGeom>
          <a:noFill/>
          <a:ln>
            <a:noFill/>
          </a:ln>
        </p:spPr>
        <p:style>
          <a:lnRef idx="0"/>
          <a:fillRef idx="0"/>
          <a:effectRef idx="0"/>
          <a:fontRef idx="minor"/>
        </p:style>
        <p:txBody>
          <a:bodyPr lIns="90000" rIns="90000" tIns="45000" bIns="45000"/>
          <a:p>
            <a:pPr algn="just">
              <a:lnSpc>
                <a:spcPct val="100000"/>
              </a:lnSpc>
            </a:pPr>
            <a:r>
              <a:rPr b="0" lang="en-IN" sz="1800" spc="-1" strike="noStrike">
                <a:solidFill>
                  <a:srgbClr val="ff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grep command in Unix/Linux</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The grep filter searches a file for a particular pattern of characters, and displays all lines that contain that pattern. The pattern that is searched in the file is referred to as the regular expression (grep stands for global search for regular expression and print out).</a:t>
            </a:r>
            <a:r>
              <a:rPr b="1"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Syntax:</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grep [options] pattern [files]</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$cat &gt; geekfile.txt</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unix is great os. unix is opensource. unix is free os. learn operating system. Unix linux which one you choose. uNix is easy to learn.unix is a multiuser os.Learn unix .unix is a powerful.</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1. Case insensitive search : </a:t>
            </a:r>
            <a:r>
              <a:rPr b="0" lang="en-IN" sz="1800" spc="-1" strike="noStrike">
                <a:solidFill>
                  <a:srgbClr val="000000"/>
                </a:solidFill>
                <a:uFill>
                  <a:solidFill>
                    <a:srgbClr val="ffffff"/>
                  </a:solidFill>
                </a:uFill>
                <a:latin typeface="Arial"/>
              </a:rPr>
              <a:t>The -i option enables to search for a string case insensitively in the given file. It matches the words like “UNIX”, “Unix”, “unix”.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$grep -i "UNix" geekfile.txtOutput:</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unix is great os. unix is opensource. unix is free os. Unix linux which one you choose. uNix is easy to learn.unix is a multiuser os.Learn unix .unix is a powerful.</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33"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34" name="Picture 6" descr=""/>
          <p:cNvPicPr/>
          <p:nvPr/>
        </p:nvPicPr>
        <p:blipFill>
          <a:blip r:embed="rId1"/>
          <a:stretch/>
        </p:blipFill>
        <p:spPr>
          <a:xfrm>
            <a:off x="152280" y="152280"/>
            <a:ext cx="1261800" cy="1066320"/>
          </a:xfrm>
          <a:prstGeom prst="rect">
            <a:avLst/>
          </a:prstGeom>
          <a:ln w="9360">
            <a:noFill/>
          </a:ln>
        </p:spPr>
      </p:pic>
      <p:sp>
        <p:nvSpPr>
          <p:cNvPr id="135" name="TextShape 3"/>
          <p:cNvSpPr txBox="1"/>
          <p:nvPr/>
        </p:nvSpPr>
        <p:spPr>
          <a:xfrm>
            <a:off x="6553080" y="6245280"/>
            <a:ext cx="2133360" cy="475920"/>
          </a:xfrm>
          <a:prstGeom prst="rect">
            <a:avLst/>
          </a:prstGeom>
          <a:noFill/>
          <a:ln>
            <a:noFill/>
          </a:ln>
        </p:spPr>
        <p:txBody>
          <a:bodyPr/>
          <a:p>
            <a:pPr algn="r">
              <a:lnSpc>
                <a:spcPct val="100000"/>
              </a:lnSpc>
            </a:pPr>
            <a:fld id="{7C67627C-1D29-43F6-8263-50F016F3394B}"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36" name="CustomShape 4"/>
          <p:cNvSpPr/>
          <p:nvPr/>
        </p:nvSpPr>
        <p:spPr>
          <a:xfrm>
            <a:off x="0" y="1447920"/>
            <a:ext cx="8838720" cy="5028120"/>
          </a:xfrm>
          <a:prstGeom prst="rect">
            <a:avLst/>
          </a:prstGeom>
          <a:noFill/>
          <a:ln>
            <a:noFill/>
          </a:ln>
        </p:spPr>
        <p:style>
          <a:lnRef idx="0"/>
          <a:fillRef idx="0"/>
          <a:effectRef idx="0"/>
          <a:fontRef idx="minor"/>
        </p:style>
        <p:txBody>
          <a:bodyPr lIns="90000" rIns="90000" tIns="45000" bIns="45000"/>
          <a:p>
            <a:pPr algn="just">
              <a:lnSpc>
                <a:spcPct val="100000"/>
              </a:lnSpc>
            </a:pPr>
            <a:r>
              <a:rPr b="1" lang="en-IN" sz="1800" spc="-1" strike="noStrike">
                <a:solidFill>
                  <a:srgbClr val="000000"/>
                </a:solidFill>
                <a:uFill>
                  <a:solidFill>
                    <a:srgbClr val="ffffff"/>
                  </a:solidFill>
                </a:uFill>
                <a:latin typeface="Arial"/>
              </a:rPr>
              <a:t>grep command in Unix/Linux</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Options Description</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-c</a:t>
            </a:r>
            <a:r>
              <a:rPr b="0" lang="en-IN" sz="1800" spc="-1" strike="noStrike">
                <a:solidFill>
                  <a:srgbClr val="000000"/>
                </a:solidFill>
                <a:uFill>
                  <a:solidFill>
                    <a:srgbClr val="ffffff"/>
                  </a:solidFill>
                </a:uFill>
                <a:latin typeface="Arial"/>
              </a:rPr>
              <a:t> : This prints only a count of the lines that match a pattern</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-h :</a:t>
            </a:r>
            <a:r>
              <a:rPr b="0" lang="en-IN" sz="1800" spc="-1" strike="noStrike">
                <a:solidFill>
                  <a:srgbClr val="000000"/>
                </a:solidFill>
                <a:uFill>
                  <a:solidFill>
                    <a:srgbClr val="ffffff"/>
                  </a:solidFill>
                </a:uFill>
                <a:latin typeface="Arial"/>
              </a:rPr>
              <a:t> Display the matched lines, but do not display the filenames.</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-i :</a:t>
            </a:r>
            <a:r>
              <a:rPr b="0" lang="en-IN" sz="1800" spc="-1" strike="noStrike">
                <a:solidFill>
                  <a:srgbClr val="000000"/>
                </a:solidFill>
                <a:uFill>
                  <a:solidFill>
                    <a:srgbClr val="ffffff"/>
                  </a:solidFill>
                </a:uFill>
                <a:latin typeface="Arial"/>
              </a:rPr>
              <a:t> Ignores, case for matching</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-l :</a:t>
            </a:r>
            <a:r>
              <a:rPr b="0" lang="en-IN" sz="1800" spc="-1" strike="noStrike">
                <a:solidFill>
                  <a:srgbClr val="000000"/>
                </a:solidFill>
                <a:uFill>
                  <a:solidFill>
                    <a:srgbClr val="ffffff"/>
                  </a:solidFill>
                </a:uFill>
                <a:latin typeface="Arial"/>
              </a:rPr>
              <a:t> Displays list of a filenames only.</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-n :</a:t>
            </a:r>
            <a:r>
              <a:rPr b="0" lang="en-IN" sz="1800" spc="-1" strike="noStrike">
                <a:solidFill>
                  <a:srgbClr val="000000"/>
                </a:solidFill>
                <a:uFill>
                  <a:solidFill>
                    <a:srgbClr val="ffffff"/>
                  </a:solidFill>
                </a:uFill>
                <a:latin typeface="Arial"/>
              </a:rPr>
              <a:t> Display the matched lines and their line numbers.</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-v :</a:t>
            </a:r>
            <a:r>
              <a:rPr b="0" lang="en-IN" sz="1800" spc="-1" strike="noStrike">
                <a:solidFill>
                  <a:srgbClr val="000000"/>
                </a:solidFill>
                <a:uFill>
                  <a:solidFill>
                    <a:srgbClr val="ffffff"/>
                  </a:solidFill>
                </a:uFill>
                <a:latin typeface="Arial"/>
              </a:rPr>
              <a:t> This prints out all the lines that do not matches the pattern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-e exp :</a:t>
            </a:r>
            <a:r>
              <a:rPr b="0" lang="en-IN" sz="1800" spc="-1" strike="noStrike">
                <a:solidFill>
                  <a:srgbClr val="000000"/>
                </a:solidFill>
                <a:uFill>
                  <a:solidFill>
                    <a:srgbClr val="ffffff"/>
                  </a:solidFill>
                </a:uFill>
                <a:latin typeface="Arial"/>
              </a:rPr>
              <a:t> Specifies expression with this option. Can use multiple times.</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-f file :</a:t>
            </a:r>
            <a:r>
              <a:rPr b="0" lang="en-IN" sz="1800" spc="-1" strike="noStrike">
                <a:solidFill>
                  <a:srgbClr val="000000"/>
                </a:solidFill>
                <a:uFill>
                  <a:solidFill>
                    <a:srgbClr val="ffffff"/>
                  </a:solidFill>
                </a:uFill>
                <a:latin typeface="Arial"/>
              </a:rPr>
              <a:t> Takes patterns from file, one per line.</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-E :</a:t>
            </a:r>
            <a:r>
              <a:rPr b="0" lang="en-IN" sz="1800" spc="-1" strike="noStrike">
                <a:solidFill>
                  <a:srgbClr val="000000"/>
                </a:solidFill>
                <a:uFill>
                  <a:solidFill>
                    <a:srgbClr val="ffffff"/>
                  </a:solidFill>
                </a:uFill>
                <a:latin typeface="Arial"/>
              </a:rPr>
              <a:t> Treats pattern as an extended regular expression (ERE)</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-w :</a:t>
            </a:r>
            <a:r>
              <a:rPr b="0" lang="en-IN" sz="1800" spc="-1" strike="noStrike">
                <a:solidFill>
                  <a:srgbClr val="000000"/>
                </a:solidFill>
                <a:uFill>
                  <a:solidFill>
                    <a:srgbClr val="ffffff"/>
                  </a:solidFill>
                </a:uFill>
                <a:latin typeface="Arial"/>
              </a:rPr>
              <a:t> Match whole word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-o :</a:t>
            </a:r>
            <a:r>
              <a:rPr b="0" lang="en-IN" sz="1800" spc="-1" strike="noStrike">
                <a:solidFill>
                  <a:srgbClr val="000000"/>
                </a:solidFill>
                <a:uFill>
                  <a:solidFill>
                    <a:srgbClr val="ffffff"/>
                  </a:solidFill>
                </a:uFill>
                <a:latin typeface="Arial"/>
              </a:rPr>
              <a:t> Print only the matched parts of a matching line, with each such part on a separate output line.</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-A n</a:t>
            </a: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a:t>
            </a:r>
            <a:r>
              <a:rPr b="0" lang="en-IN" sz="1800" spc="-1" strike="noStrike">
                <a:solidFill>
                  <a:srgbClr val="000000"/>
                </a:solidFill>
                <a:uFill>
                  <a:solidFill>
                    <a:srgbClr val="ffffff"/>
                  </a:solidFill>
                </a:uFill>
                <a:latin typeface="Arial"/>
              </a:rPr>
              <a:t> Prints searched line and nlines after the result.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-B n :</a:t>
            </a:r>
            <a:r>
              <a:rPr b="0" lang="en-IN" sz="1800" spc="-1" strike="noStrike">
                <a:solidFill>
                  <a:srgbClr val="000000"/>
                </a:solidFill>
                <a:uFill>
                  <a:solidFill>
                    <a:srgbClr val="ffffff"/>
                  </a:solidFill>
                </a:uFill>
                <a:latin typeface="Arial"/>
              </a:rPr>
              <a:t> Prints searched line and n line before the result.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-C n :</a:t>
            </a:r>
            <a:r>
              <a:rPr b="0" lang="en-IN" sz="1800" spc="-1" strike="noStrike">
                <a:solidFill>
                  <a:srgbClr val="000000"/>
                </a:solidFill>
                <a:uFill>
                  <a:solidFill>
                    <a:srgbClr val="ffffff"/>
                  </a:solidFill>
                </a:uFill>
                <a:latin typeface="Arial"/>
              </a:rPr>
              <a:t> Prints searched line and n lines after before the result.</a:t>
            </a: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38"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39" name="Picture 6" descr=""/>
          <p:cNvPicPr/>
          <p:nvPr/>
        </p:nvPicPr>
        <p:blipFill>
          <a:blip r:embed="rId1"/>
          <a:stretch/>
        </p:blipFill>
        <p:spPr>
          <a:xfrm>
            <a:off x="152280" y="152280"/>
            <a:ext cx="1261800" cy="1066320"/>
          </a:xfrm>
          <a:prstGeom prst="rect">
            <a:avLst/>
          </a:prstGeom>
          <a:ln w="9360">
            <a:noFill/>
          </a:ln>
        </p:spPr>
      </p:pic>
      <p:sp>
        <p:nvSpPr>
          <p:cNvPr id="140" name="TextShape 3"/>
          <p:cNvSpPr txBox="1"/>
          <p:nvPr/>
        </p:nvSpPr>
        <p:spPr>
          <a:xfrm>
            <a:off x="6553080" y="6245280"/>
            <a:ext cx="2133360" cy="475920"/>
          </a:xfrm>
          <a:prstGeom prst="rect">
            <a:avLst/>
          </a:prstGeom>
          <a:noFill/>
          <a:ln>
            <a:noFill/>
          </a:ln>
        </p:spPr>
        <p:txBody>
          <a:bodyPr/>
          <a:p>
            <a:pPr algn="r">
              <a:lnSpc>
                <a:spcPct val="100000"/>
              </a:lnSpc>
            </a:pPr>
            <a:fld id="{BC00057E-3746-49E6-9F38-CED0B4E68E0A}"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41" name="CustomShape 4"/>
          <p:cNvSpPr/>
          <p:nvPr/>
        </p:nvSpPr>
        <p:spPr>
          <a:xfrm>
            <a:off x="0" y="1225800"/>
            <a:ext cx="8838720" cy="5576760"/>
          </a:xfrm>
          <a:prstGeom prst="rect">
            <a:avLst/>
          </a:prstGeom>
          <a:noFill/>
          <a:ln>
            <a:noFill/>
          </a:ln>
        </p:spPr>
        <p:style>
          <a:lnRef idx="0"/>
          <a:fillRef idx="0"/>
          <a:effectRef idx="0"/>
          <a:fontRef idx="minor"/>
        </p:style>
        <p:txBody>
          <a:bodyPr lIns="90000" rIns="90000" tIns="45000" bIns="45000"/>
          <a:p>
            <a:pPr algn="just">
              <a:lnSpc>
                <a:spcPct val="100000"/>
              </a:lnSpc>
            </a:pPr>
            <a:r>
              <a:rPr b="0" lang="en-IN" sz="1800" spc="-1" strike="noStrike">
                <a:solidFill>
                  <a:srgbClr val="ff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Displaying the count of number of matches :</a:t>
            </a:r>
            <a:r>
              <a:rPr b="0" lang="en-IN" sz="1800" spc="-1" strike="noStrike">
                <a:solidFill>
                  <a:srgbClr val="000000"/>
                </a:solidFill>
                <a:uFill>
                  <a:solidFill>
                    <a:srgbClr val="ffffff"/>
                  </a:solidFill>
                </a:uFill>
                <a:latin typeface="Arial"/>
              </a:rPr>
              <a:t> We can find the number of lines that matches the given string/pattern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$grep -c "unix" geekfile.txtOutput:</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Display the file names that matches the pattern : </a:t>
            </a:r>
            <a:r>
              <a:rPr b="0" lang="en-IN" sz="1800" spc="-1" strike="noStrike">
                <a:solidFill>
                  <a:srgbClr val="000000"/>
                </a:solidFill>
                <a:uFill>
                  <a:solidFill>
                    <a:srgbClr val="ffffff"/>
                  </a:solidFill>
                </a:uFill>
                <a:latin typeface="Arial"/>
              </a:rPr>
              <a:t>We can just display the files that contains the given string/pattern.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$grep -l "unix" *</a:t>
            </a: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or</a:t>
            </a: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$grep -l "unix" f1.txt f2.txt f3.xt f4.txtOutput:</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geekfile.txt.</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4. Checking for the whole words in a file : </a:t>
            </a:r>
            <a:r>
              <a:rPr b="0" lang="en-IN" sz="1800" spc="-1" strike="noStrike">
                <a:solidFill>
                  <a:srgbClr val="000000"/>
                </a:solidFill>
                <a:uFill>
                  <a:solidFill>
                    <a:srgbClr val="ffffff"/>
                  </a:solidFill>
                </a:uFill>
                <a:latin typeface="Arial"/>
              </a:rPr>
              <a:t>By default, grep matches the given string/pattern even if it is found as a substring in a file. The -w option to grep makes it match only the whole words.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 grep -w "unix" geekfile.txtOutput:</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unix is great os. unix is opensource. unix is free os. uNix is easy to learn.unix is a multiuser os.Learn unix .unix is a powerful.</a:t>
            </a: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50"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51" name="Picture 6" descr=""/>
          <p:cNvPicPr/>
          <p:nvPr/>
        </p:nvPicPr>
        <p:blipFill>
          <a:blip r:embed="rId1"/>
          <a:stretch/>
        </p:blipFill>
        <p:spPr>
          <a:xfrm>
            <a:off x="152280" y="152280"/>
            <a:ext cx="1261800" cy="1066320"/>
          </a:xfrm>
          <a:prstGeom prst="rect">
            <a:avLst/>
          </a:prstGeom>
          <a:ln w="9360">
            <a:noFill/>
          </a:ln>
        </p:spPr>
      </p:pic>
      <p:sp>
        <p:nvSpPr>
          <p:cNvPr id="52" name="TextShape 3"/>
          <p:cNvSpPr txBox="1"/>
          <p:nvPr/>
        </p:nvSpPr>
        <p:spPr>
          <a:xfrm>
            <a:off x="6553080" y="6245280"/>
            <a:ext cx="2133360" cy="475920"/>
          </a:xfrm>
          <a:prstGeom prst="rect">
            <a:avLst/>
          </a:prstGeom>
          <a:noFill/>
          <a:ln>
            <a:noFill/>
          </a:ln>
        </p:spPr>
        <p:txBody>
          <a:bodyPr/>
          <a:p>
            <a:pPr algn="r">
              <a:lnSpc>
                <a:spcPct val="100000"/>
              </a:lnSpc>
            </a:pPr>
            <a:fld id="{82081B2F-CD63-4C1C-B0FB-508A2B99044E}"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53" name="CustomShape 4"/>
          <p:cNvSpPr/>
          <p:nvPr/>
        </p:nvSpPr>
        <p:spPr>
          <a:xfrm>
            <a:off x="380880" y="1676520"/>
            <a:ext cx="8457840" cy="4205160"/>
          </a:xfrm>
          <a:prstGeom prst="rect">
            <a:avLst/>
          </a:prstGeom>
          <a:noFill/>
          <a:ln>
            <a:noFill/>
          </a:ln>
        </p:spPr>
        <p:style>
          <a:lnRef idx="0"/>
          <a:fillRef idx="0"/>
          <a:effectRef idx="0"/>
          <a:fontRef idx="minor"/>
        </p:style>
        <p:txBody>
          <a:bodyPr lIns="90000" rIns="90000" tIns="45000" bIns="45000"/>
          <a:p>
            <a:pPr marL="343080" indent="-342720">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	</a:t>
            </a:r>
            <a:r>
              <a:rPr b="1" lang="en-IN" sz="1800" spc="-1" strike="noStrike">
                <a:solidFill>
                  <a:srgbClr val="ff0000"/>
                </a:solidFill>
                <a:uFill>
                  <a:solidFill>
                    <a:srgbClr val="ffffff"/>
                  </a:solidFill>
                </a:uFill>
                <a:latin typeface="Times New Roman"/>
              </a:rPr>
              <a:t>              </a:t>
            </a:r>
            <a:r>
              <a:rPr b="1" lang="en-IN" sz="1800" spc="-1" strike="noStrike">
                <a:solidFill>
                  <a:srgbClr val="ff0000"/>
                </a:solidFill>
                <a:uFill>
                  <a:solidFill>
                    <a:srgbClr val="ffffff"/>
                  </a:solidFill>
                </a:uFill>
                <a:latin typeface="Times New Roman"/>
              </a:rPr>
              <a:t>Question</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buClr>
                <a:srgbClr val="000000"/>
              </a:buClr>
              <a:buFont typeface="StarSymbol"/>
              <a:buAutoNum type="alphaLcParenR"/>
            </a:pPr>
            <a:r>
              <a:rPr b="0" lang="en-IN" sz="1800" spc="-1" strike="noStrike">
                <a:solidFill>
                  <a:srgbClr val="000000"/>
                </a:solidFill>
                <a:uFill>
                  <a:solidFill>
                    <a:srgbClr val="ffffff"/>
                  </a:solidFill>
                </a:uFill>
                <a:latin typeface="Times New Roman"/>
              </a:rPr>
              <a:t>List all files beginning with character ‘a’ on the screen and also store them in a file called file1.</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0" lang="en-IN" sz="1800" spc="-1" strike="noStrike">
                <a:solidFill>
                  <a:srgbClr val="000000"/>
                </a:solidFill>
                <a:uFill>
                  <a:solidFill>
                    <a:srgbClr val="ffffff"/>
                  </a:solidFill>
                </a:uFill>
                <a:latin typeface="Times New Roman"/>
              </a:rPr>
              <a:t>b)  Sort the output of who and display on screen along with total number of users. The same output except the number of users should be stored in a file file1.</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buClr>
                <a:srgbClr val="000000"/>
              </a:buClr>
              <a:buFont typeface="StarSymbol"/>
              <a:buAutoNum type="alphaLcParenR" startAt="3"/>
            </a:pPr>
            <a:r>
              <a:rPr b="0" lang="en-IN" sz="1800" spc="-1" strike="noStrike">
                <a:solidFill>
                  <a:srgbClr val="000000"/>
                </a:solidFill>
                <a:uFill>
                  <a:solidFill>
                    <a:srgbClr val="ffffff"/>
                  </a:solidFill>
                </a:uFill>
                <a:latin typeface="Times New Roman"/>
              </a:rPr>
              <a:t>Double space a file</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buClr>
                <a:srgbClr val="000000"/>
              </a:buClr>
              <a:buFont typeface="StarSymbol"/>
              <a:buAutoNum type="alphaLcParenR" startAt="4"/>
            </a:pPr>
            <a:r>
              <a:rPr b="0" lang="en-IN" sz="1800" spc="-1" strike="noStrike">
                <a:solidFill>
                  <a:srgbClr val="000000"/>
                </a:solidFill>
                <a:uFill>
                  <a:solidFill>
                    <a:srgbClr val="ffffff"/>
                  </a:solidFill>
                </a:uFill>
                <a:latin typeface="Times New Roman"/>
              </a:rPr>
              <a:t>Select lines 5 to 10 of a file</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buClr>
                <a:srgbClr val="000000"/>
              </a:buClr>
              <a:buFont typeface="StarSymbol"/>
              <a:buAutoNum type="alphaLcParenR" startAt="5"/>
            </a:pPr>
            <a:r>
              <a:rPr b="0" lang="en-IN" sz="1800" spc="-1" strike="noStrike">
                <a:solidFill>
                  <a:srgbClr val="000000"/>
                </a:solidFill>
                <a:uFill>
                  <a:solidFill>
                    <a:srgbClr val="ffffff"/>
                  </a:solidFill>
                </a:uFill>
                <a:latin typeface="Times New Roman"/>
              </a:rPr>
              <a:t>Find the user name and group id from the file /etc/passwd using the cut command.</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0" lang="en-IN" sz="1800" spc="-1" strike="noStrike">
                <a:solidFill>
                  <a:srgbClr val="000000"/>
                </a:solidFill>
                <a:uFill>
                  <a:solidFill>
                    <a:srgbClr val="ffffff"/>
                  </a:solidFill>
                </a:uFill>
                <a:latin typeface="Times New Roman"/>
              </a:rPr>
              <a:t>f)  Extract the names of the users from /etc/passwd after ignoring the first 10 entries.</a:t>
            </a: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43"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44" name="Picture 6" descr=""/>
          <p:cNvPicPr/>
          <p:nvPr/>
        </p:nvPicPr>
        <p:blipFill>
          <a:blip r:embed="rId1"/>
          <a:stretch/>
        </p:blipFill>
        <p:spPr>
          <a:xfrm>
            <a:off x="152280" y="152280"/>
            <a:ext cx="1261800" cy="1066320"/>
          </a:xfrm>
          <a:prstGeom prst="rect">
            <a:avLst/>
          </a:prstGeom>
          <a:ln w="9360">
            <a:noFill/>
          </a:ln>
        </p:spPr>
      </p:pic>
      <p:sp>
        <p:nvSpPr>
          <p:cNvPr id="145" name="TextShape 3"/>
          <p:cNvSpPr txBox="1"/>
          <p:nvPr/>
        </p:nvSpPr>
        <p:spPr>
          <a:xfrm>
            <a:off x="6553080" y="6245280"/>
            <a:ext cx="2133360" cy="475920"/>
          </a:xfrm>
          <a:prstGeom prst="rect">
            <a:avLst/>
          </a:prstGeom>
          <a:noFill/>
          <a:ln>
            <a:noFill/>
          </a:ln>
        </p:spPr>
        <p:txBody>
          <a:bodyPr/>
          <a:p>
            <a:pPr algn="r">
              <a:lnSpc>
                <a:spcPct val="100000"/>
              </a:lnSpc>
            </a:pPr>
            <a:fld id="{D27768ED-076D-433F-B6E6-5B571786A9F9}"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46" name="CustomShape 4"/>
          <p:cNvSpPr/>
          <p:nvPr/>
        </p:nvSpPr>
        <p:spPr>
          <a:xfrm>
            <a:off x="0" y="1225800"/>
            <a:ext cx="8838720" cy="5576760"/>
          </a:xfrm>
          <a:prstGeom prst="rect">
            <a:avLst/>
          </a:prstGeom>
          <a:noFill/>
          <a:ln>
            <a:noFill/>
          </a:ln>
        </p:spPr>
        <p:style>
          <a:lnRef idx="0"/>
          <a:fillRef idx="0"/>
          <a:effectRef idx="0"/>
          <a:fontRef idx="minor"/>
        </p:style>
        <p:txBody>
          <a:bodyPr lIns="90000" rIns="90000" tIns="45000" bIns="45000"/>
          <a:p>
            <a:pPr algn="just">
              <a:lnSpc>
                <a:spcPct val="100000"/>
              </a:lnSpc>
            </a:pPr>
            <a:r>
              <a:rPr b="0" lang="en-IN" sz="1800" spc="-1" strike="noStrike">
                <a:solidFill>
                  <a:srgbClr val="ff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Displaying the count of number of matches :</a:t>
            </a:r>
            <a:r>
              <a:rPr b="0" lang="en-IN" sz="1800" spc="-1" strike="noStrike">
                <a:solidFill>
                  <a:srgbClr val="000000"/>
                </a:solidFill>
                <a:uFill>
                  <a:solidFill>
                    <a:srgbClr val="ffffff"/>
                  </a:solidFill>
                </a:uFill>
                <a:latin typeface="Arial"/>
              </a:rPr>
              <a:t> We can find the number of lines that matches the given string/pattern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$grep -c "unix" geekfile.txtOutput:</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Display the file names that matches the pattern : </a:t>
            </a:r>
            <a:r>
              <a:rPr b="0" lang="en-IN" sz="1800" spc="-1" strike="noStrike">
                <a:solidFill>
                  <a:srgbClr val="000000"/>
                </a:solidFill>
                <a:uFill>
                  <a:solidFill>
                    <a:srgbClr val="ffffff"/>
                  </a:solidFill>
                </a:uFill>
                <a:latin typeface="Arial"/>
              </a:rPr>
              <a:t>We can just display the files that contains the given string/pattern.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$grep -l "unix" *</a:t>
            </a: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or</a:t>
            </a:r>
            <a:r>
              <a:rPr b="0"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$grep -l "unix" f1.txt f2.txt f3.xt f4.txtOutput:</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geekfile.txt.</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4. Checking for the whole words in a file : </a:t>
            </a:r>
            <a:r>
              <a:rPr b="0" lang="en-IN" sz="1800" spc="-1" strike="noStrike">
                <a:solidFill>
                  <a:srgbClr val="000000"/>
                </a:solidFill>
                <a:uFill>
                  <a:solidFill>
                    <a:srgbClr val="ffffff"/>
                  </a:solidFill>
                </a:uFill>
                <a:latin typeface="Arial"/>
              </a:rPr>
              <a:t>By default, grep matches the given string/pattern even if it is found as a substring in a file. The -w option to grep makes it match only the whole words.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 grep -w "unix" geekfile.txtOutput:</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r>
              <a:rPr b="0" lang="en-IN" sz="18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unix is great os. unix is opensource. unix is free os. uNix is easy to learn.unix is a multiuser os.Learn unix .unix is a powerful.</a:t>
            </a: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48"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49" name="Picture 6" descr=""/>
          <p:cNvPicPr/>
          <p:nvPr/>
        </p:nvPicPr>
        <p:blipFill>
          <a:blip r:embed="rId1"/>
          <a:stretch/>
        </p:blipFill>
        <p:spPr>
          <a:xfrm>
            <a:off x="152280" y="152280"/>
            <a:ext cx="1261800" cy="1066320"/>
          </a:xfrm>
          <a:prstGeom prst="rect">
            <a:avLst/>
          </a:prstGeom>
          <a:ln w="9360">
            <a:noFill/>
          </a:ln>
        </p:spPr>
      </p:pic>
      <p:sp>
        <p:nvSpPr>
          <p:cNvPr id="150" name="TextShape 3"/>
          <p:cNvSpPr txBox="1"/>
          <p:nvPr/>
        </p:nvSpPr>
        <p:spPr>
          <a:xfrm>
            <a:off x="6553080" y="6245280"/>
            <a:ext cx="2133360" cy="475920"/>
          </a:xfrm>
          <a:prstGeom prst="rect">
            <a:avLst/>
          </a:prstGeom>
          <a:noFill/>
          <a:ln>
            <a:noFill/>
          </a:ln>
        </p:spPr>
        <p:txBody>
          <a:bodyPr/>
          <a:p>
            <a:pPr algn="r">
              <a:lnSpc>
                <a:spcPct val="100000"/>
              </a:lnSpc>
            </a:pPr>
            <a:fld id="{39918278-0150-4F1A-A904-474155CE30FB}"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51" name="CustomShape 4"/>
          <p:cNvSpPr/>
          <p:nvPr/>
        </p:nvSpPr>
        <p:spPr>
          <a:xfrm>
            <a:off x="0" y="1225800"/>
            <a:ext cx="8915040" cy="5302440"/>
          </a:xfrm>
          <a:prstGeom prst="rect">
            <a:avLst/>
          </a:prstGeom>
          <a:noFill/>
          <a:ln>
            <a:noFill/>
          </a:ln>
        </p:spPr>
        <p:style>
          <a:lnRef idx="0"/>
          <a:fillRef idx="0"/>
          <a:effectRef idx="0"/>
          <a:fontRef idx="minor"/>
        </p:style>
        <p:txBody>
          <a:bodyPr lIns="90000" rIns="90000" tIns="45000" bIns="45000"/>
          <a:p>
            <a:pPr algn="just">
              <a:lnSpc>
                <a:spcPct val="100000"/>
              </a:lnSpc>
            </a:pPr>
            <a:r>
              <a:rPr b="0" lang="en-IN" sz="1800" spc="-1" strike="noStrike">
                <a:solidFill>
                  <a:srgbClr val="ff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egrep</a:t>
            </a:r>
            <a:r>
              <a:rPr b="0" lang="en-IN" sz="1800" spc="-1" strike="noStrike">
                <a:solidFill>
                  <a:srgbClr val="000000"/>
                </a:solidFill>
                <a:uFill>
                  <a:solidFill>
                    <a:srgbClr val="ffffff"/>
                  </a:solidFill>
                </a:uFill>
                <a:latin typeface="Arial"/>
              </a:rPr>
              <a:t> is a pattern searching command which belongs to the family of </a:t>
            </a:r>
            <a:r>
              <a:rPr b="0" lang="en-IN" sz="1800" spc="-1" strike="noStrike" u="sng">
                <a:solidFill>
                  <a:srgbClr val="009999"/>
                </a:solidFill>
                <a:uFill>
                  <a:solidFill>
                    <a:srgbClr val="ffffff"/>
                  </a:solidFill>
                </a:uFill>
                <a:latin typeface="Arial"/>
                <a:hlinkClick r:id="rId2"/>
              </a:rPr>
              <a:t>grep</a:t>
            </a:r>
            <a:r>
              <a:rPr b="0" lang="en-IN" sz="1800" spc="-1" strike="noStrike">
                <a:solidFill>
                  <a:srgbClr val="000000"/>
                </a:solidFill>
                <a:uFill>
                  <a:solidFill>
                    <a:srgbClr val="ffffff"/>
                  </a:solidFill>
                </a:uFill>
                <a:latin typeface="Arial"/>
              </a:rPr>
              <a:t> functions. It works the same way as </a:t>
            </a:r>
            <a:r>
              <a:rPr b="1" i="1" lang="en-IN" sz="1800" spc="-1" strike="noStrike">
                <a:solidFill>
                  <a:srgbClr val="000000"/>
                </a:solidFill>
                <a:uFill>
                  <a:solidFill>
                    <a:srgbClr val="ffffff"/>
                  </a:solidFill>
                </a:uFill>
                <a:latin typeface="Arial"/>
              </a:rPr>
              <a:t>grep -E</a:t>
            </a:r>
            <a:r>
              <a:rPr b="0" lang="en-IN" sz="1800" spc="-1" strike="noStrike">
                <a:solidFill>
                  <a:srgbClr val="000000"/>
                </a:solidFill>
                <a:uFill>
                  <a:solidFill>
                    <a:srgbClr val="ffffff"/>
                  </a:solidFill>
                </a:uFill>
                <a:latin typeface="Arial"/>
              </a:rPr>
              <a:t> does.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It treats the pattern as an extended regular expression and prints out the lines that match the pattern.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If there are several files with the matching pattern, it also displays the file names for each line.</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gn="just">
              <a:lnSpc>
                <a:spcPct val="100000"/>
              </a:lnSpc>
            </a:pPr>
            <a:r>
              <a:rPr b="1" lang="en-IN" sz="1800" spc="-1" strike="noStrike">
                <a:solidFill>
                  <a:srgbClr val="000000"/>
                </a:solidFill>
                <a:uFill>
                  <a:solidFill>
                    <a:srgbClr val="ffffff"/>
                  </a:solidFill>
                </a:uFill>
                <a:latin typeface="Arial"/>
              </a:rPr>
              <a:t>Note:</a:t>
            </a:r>
            <a:r>
              <a:rPr b="0" lang="en-IN" sz="1800" spc="-1" strike="noStrike">
                <a:solidFill>
                  <a:srgbClr val="000000"/>
                </a:solidFill>
                <a:uFill>
                  <a:solidFill>
                    <a:srgbClr val="ffffff"/>
                  </a:solidFill>
                </a:uFill>
                <a:latin typeface="Arial"/>
              </a:rPr>
              <a:t> The </a:t>
            </a:r>
            <a:r>
              <a:rPr b="0" i="1" lang="en-IN" sz="1800" spc="-1" strike="noStrike">
                <a:solidFill>
                  <a:srgbClr val="000000"/>
                </a:solidFill>
                <a:uFill>
                  <a:solidFill>
                    <a:srgbClr val="ffffff"/>
                  </a:solidFill>
                </a:uFill>
                <a:latin typeface="Arial"/>
              </a:rPr>
              <a:t>egrep</a:t>
            </a:r>
            <a:r>
              <a:rPr b="0" lang="en-IN" sz="1800" spc="-1" strike="noStrike">
                <a:solidFill>
                  <a:srgbClr val="000000"/>
                </a:solidFill>
                <a:uFill>
                  <a:solidFill>
                    <a:srgbClr val="ffffff"/>
                  </a:solidFill>
                </a:uFill>
                <a:latin typeface="Arial"/>
              </a:rPr>
              <a:t> command used mainly due to the fact that it is faster than the grep command. The egrep command treats the meta-characters as they are and do not require to be escaped as is the case with grep. This allows reducing the overhead of replacing these characters while pattern matching making egrep faster than </a:t>
            </a:r>
            <a:r>
              <a:rPr b="0" i="1" lang="en-IN" sz="1800" spc="-1" strike="noStrike">
                <a:solidFill>
                  <a:srgbClr val="000000"/>
                </a:solidFill>
                <a:uFill>
                  <a:solidFill>
                    <a:srgbClr val="ffffff"/>
                  </a:solidFill>
                </a:uFill>
                <a:latin typeface="Arial"/>
              </a:rPr>
              <a:t>grep </a:t>
            </a:r>
            <a:r>
              <a:rPr b="0" lang="en-IN" sz="1800" spc="-1" strike="noStrike">
                <a:solidFill>
                  <a:srgbClr val="000000"/>
                </a:solidFill>
                <a:uFill>
                  <a:solidFill>
                    <a:srgbClr val="ffffff"/>
                  </a:solidFill>
                </a:uFill>
                <a:latin typeface="Arial"/>
              </a:rPr>
              <a:t>or </a:t>
            </a:r>
            <a:r>
              <a:rPr b="0" i="1" lang="en-IN" sz="1800" spc="-1" strike="noStrike">
                <a:solidFill>
                  <a:srgbClr val="000000"/>
                </a:solidFill>
                <a:uFill>
                  <a:solidFill>
                    <a:srgbClr val="ffffff"/>
                  </a:solidFill>
                </a:uFill>
                <a:latin typeface="Arial"/>
              </a:rPr>
              <a:t>fgrep</a:t>
            </a:r>
            <a:r>
              <a:rPr b="0" lang="en-IN" sz="1800" spc="-1" strike="noStrike">
                <a:solidFill>
                  <a:srgbClr val="000000"/>
                </a:solidFill>
                <a:uFill>
                  <a:solidFill>
                    <a:srgbClr val="ffffff"/>
                  </a:solidFill>
                </a:uFill>
                <a:latin typeface="Arial"/>
              </a:rPr>
              <a:t>.</a:t>
            </a:r>
            <a:endParaRPr b="0" lang="en-IN" sz="1800" spc="-1" strike="noStrike">
              <a:solidFill>
                <a:srgbClr val="000000"/>
              </a:solidFill>
              <a:uFill>
                <a:solidFill>
                  <a:srgbClr val="ffffff"/>
                </a:solidFill>
              </a:uFill>
              <a:latin typeface="Arial"/>
            </a:endParaRPr>
          </a:p>
          <a:p>
            <a:pPr algn="just">
              <a:lnSpc>
                <a:spcPct val="100000"/>
              </a:lnSpc>
            </a:pPr>
            <a:r>
              <a:rPr b="1" lang="en-IN" sz="1800" spc="-1" strike="noStrike">
                <a:solidFill>
                  <a:srgbClr val="000000"/>
                </a:solidFill>
                <a:uFill>
                  <a:solidFill>
                    <a:srgbClr val="ffffff"/>
                  </a:solidFill>
                </a:uFill>
                <a:latin typeface="Arial"/>
              </a:rPr>
              <a:t>Options:</a:t>
            </a:r>
            <a:r>
              <a:rPr b="0" lang="en-IN" sz="1800" spc="-1" strike="noStrike">
                <a:solidFill>
                  <a:srgbClr val="000000"/>
                </a:solidFill>
                <a:uFill>
                  <a:solidFill>
                    <a:srgbClr val="ffffff"/>
                  </a:solidFill>
                </a:uFill>
                <a:latin typeface="Arial"/>
              </a:rPr>
              <a:t> Most of the options for this command are same as </a:t>
            </a:r>
            <a:r>
              <a:rPr b="0" i="1" lang="en-IN" sz="1800" spc="-1" strike="noStrike" u="sng">
                <a:solidFill>
                  <a:srgbClr val="009999"/>
                </a:solidFill>
                <a:uFill>
                  <a:solidFill>
                    <a:srgbClr val="ffffff"/>
                  </a:solidFill>
                </a:uFill>
                <a:latin typeface="Arial"/>
                <a:hlinkClick r:id="rId3"/>
              </a:rPr>
              <a:t>grep</a:t>
            </a:r>
            <a:r>
              <a:rPr b="0" lang="en-IN" sz="1800" spc="-1" strike="noStrike">
                <a:solidFill>
                  <a:srgbClr val="000000"/>
                </a:solidFill>
                <a:uFill>
                  <a:solidFill>
                    <a:srgbClr val="ffffff"/>
                  </a:solidFill>
                </a:uFill>
                <a:latin typeface="Arial"/>
              </a:rPr>
              <a:t>.</a:t>
            </a:r>
            <a:endParaRPr b="0" lang="en-IN" sz="1800" spc="-1" strike="noStrike">
              <a:solidFill>
                <a:srgbClr val="000000"/>
              </a:solidFill>
              <a:uFill>
                <a:solidFill>
                  <a:srgbClr val="ffffff"/>
                </a:solidFill>
              </a:uFill>
              <a:latin typeface="Arial"/>
            </a:endParaRPr>
          </a:p>
          <a:p>
            <a:pPr algn="just">
              <a:lnSpc>
                <a:spcPct val="100000"/>
              </a:lnSpc>
            </a:pPr>
            <a:r>
              <a:rPr b="1" lang="en-IN" sz="1800" spc="-1" strike="noStrike">
                <a:solidFill>
                  <a:srgbClr val="000000"/>
                </a:solidFill>
                <a:uFill>
                  <a:solidFill>
                    <a:srgbClr val="ffffff"/>
                  </a:solidFill>
                </a:uFill>
                <a:latin typeface="Arial"/>
              </a:rPr>
              <a:t>-c:</a:t>
            </a:r>
            <a:r>
              <a:rPr b="0" lang="en-IN" sz="1800" spc="-1" strike="noStrike">
                <a:solidFill>
                  <a:srgbClr val="000000"/>
                </a:solidFill>
                <a:uFill>
                  <a:solidFill>
                    <a:srgbClr val="ffffff"/>
                  </a:solidFill>
                </a:uFill>
                <a:latin typeface="Arial"/>
              </a:rPr>
              <a:t> Used to counts and prints the number of lines that matched the pattern and not the lines.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39" dur="indefinite" restart="never" nodeType="tmRoot">
          <p:childTnLst>
            <p:seq>
              <p:cTn id="40"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53"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54" name="Picture 6" descr=""/>
          <p:cNvPicPr/>
          <p:nvPr/>
        </p:nvPicPr>
        <p:blipFill>
          <a:blip r:embed="rId1"/>
          <a:stretch/>
        </p:blipFill>
        <p:spPr>
          <a:xfrm>
            <a:off x="152280" y="152280"/>
            <a:ext cx="1261800" cy="1066320"/>
          </a:xfrm>
          <a:prstGeom prst="rect">
            <a:avLst/>
          </a:prstGeom>
          <a:ln w="9360">
            <a:noFill/>
          </a:ln>
        </p:spPr>
      </p:pic>
      <p:sp>
        <p:nvSpPr>
          <p:cNvPr id="155" name="TextShape 3"/>
          <p:cNvSpPr txBox="1"/>
          <p:nvPr/>
        </p:nvSpPr>
        <p:spPr>
          <a:xfrm>
            <a:off x="6553080" y="6245280"/>
            <a:ext cx="2133360" cy="475920"/>
          </a:xfrm>
          <a:prstGeom prst="rect">
            <a:avLst/>
          </a:prstGeom>
          <a:noFill/>
          <a:ln>
            <a:noFill/>
          </a:ln>
        </p:spPr>
        <p:txBody>
          <a:bodyPr/>
          <a:p>
            <a:pPr algn="r">
              <a:lnSpc>
                <a:spcPct val="100000"/>
              </a:lnSpc>
            </a:pPr>
            <a:fld id="{46A7C7C9-A8F2-4DA1-B651-17461073C1A9}"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56" name="CustomShape 4"/>
          <p:cNvSpPr/>
          <p:nvPr/>
        </p:nvSpPr>
        <p:spPr>
          <a:xfrm>
            <a:off x="0" y="1225800"/>
            <a:ext cx="8915040" cy="6030360"/>
          </a:xfrm>
          <a:prstGeom prst="rect">
            <a:avLst/>
          </a:prstGeom>
          <a:noFill/>
          <a:ln>
            <a:noFill/>
          </a:ln>
        </p:spPr>
        <p:style>
          <a:lnRef idx="0"/>
          <a:fillRef idx="0"/>
          <a:effectRef idx="0"/>
          <a:fontRef idx="minor"/>
        </p:style>
        <p:txBody>
          <a:bodyPr lIns="90000" rIns="90000" tIns="45000" bIns="45000"/>
          <a:p>
            <a:pPr algn="just">
              <a:lnSpc>
                <a:spcPct val="100000"/>
              </a:lnSpc>
            </a:pPr>
            <a:r>
              <a:rPr b="0" lang="en-IN" sz="1800" spc="-1" strike="noStrike">
                <a:solidFill>
                  <a:srgbClr val="ff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gn="just">
              <a:lnSpc>
                <a:spcPct val="100000"/>
              </a:lnSpc>
            </a:pPr>
            <a:r>
              <a:rPr b="1" lang="en-IN" sz="1800" spc="-1" strike="noStrike">
                <a:solidFill>
                  <a:srgbClr val="000000"/>
                </a:solidFill>
                <a:uFill>
                  <a:solidFill>
                    <a:srgbClr val="ffffff"/>
                  </a:solidFill>
                </a:uFill>
                <a:latin typeface="Arial"/>
              </a:rPr>
              <a:t>fgrep command in Linux with examples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The </a:t>
            </a:r>
            <a:r>
              <a:rPr b="0" i="1" lang="en-IN" sz="1800" spc="-1" strike="noStrike">
                <a:solidFill>
                  <a:srgbClr val="000000"/>
                </a:solidFill>
                <a:uFill>
                  <a:solidFill>
                    <a:srgbClr val="ffffff"/>
                  </a:solidFill>
                </a:uFill>
                <a:latin typeface="Arial"/>
              </a:rPr>
              <a:t>fgrep </a:t>
            </a:r>
            <a:r>
              <a:rPr b="0" lang="en-IN" sz="1800" spc="-1" strike="noStrike">
                <a:solidFill>
                  <a:srgbClr val="000000"/>
                </a:solidFill>
                <a:uFill>
                  <a:solidFill>
                    <a:srgbClr val="ffffff"/>
                  </a:solidFill>
                </a:uFill>
                <a:latin typeface="Arial"/>
              </a:rPr>
              <a:t>filter is used to search for the fixed-character strings in a file. There can be multiple files also to be searched. This command is useful when you need to search for strings which contain lots of regular expression metacharacters, such as “^”, “$”, etc.</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Syntax:</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Arial"/>
              </a:rPr>
              <a:t>fgrep [options] [ -e pattern_list] [pattern] [file]</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Options with Description:</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-c : </a:t>
            </a:r>
            <a:r>
              <a:rPr b="0" lang="en-IN" sz="1400" spc="-1" strike="noStrike">
                <a:solidFill>
                  <a:srgbClr val="000000"/>
                </a:solidFill>
                <a:uFill>
                  <a:solidFill>
                    <a:srgbClr val="ffffff"/>
                  </a:solidFill>
                </a:uFill>
                <a:latin typeface="Arial"/>
              </a:rPr>
              <a:t>It is used to print only a count of the lines which contain the pattern.</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-h : </a:t>
            </a:r>
            <a:r>
              <a:rPr b="0" lang="en-IN" sz="1400" spc="-1" strike="noStrike">
                <a:solidFill>
                  <a:srgbClr val="000000"/>
                </a:solidFill>
                <a:uFill>
                  <a:solidFill>
                    <a:srgbClr val="ffffff"/>
                  </a:solidFill>
                </a:uFill>
                <a:latin typeface="Arial"/>
              </a:rPr>
              <a:t>Used to display the matched lines.</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-i : </a:t>
            </a:r>
            <a:r>
              <a:rPr b="0" lang="en-IN" sz="1400" spc="-1" strike="noStrike">
                <a:solidFill>
                  <a:srgbClr val="000000"/>
                </a:solidFill>
                <a:uFill>
                  <a:solidFill>
                    <a:srgbClr val="ffffff"/>
                  </a:solidFill>
                </a:uFill>
                <a:latin typeface="Arial"/>
              </a:rPr>
              <a:t>During comparisons, it will ignore upper/lower case distinction.</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-l : </a:t>
            </a:r>
            <a:r>
              <a:rPr b="0" lang="en-IN" sz="1400" spc="-1" strike="noStrike">
                <a:solidFill>
                  <a:srgbClr val="000000"/>
                </a:solidFill>
                <a:uFill>
                  <a:solidFill>
                    <a:srgbClr val="ffffff"/>
                  </a:solidFill>
                </a:uFill>
                <a:latin typeface="Arial"/>
              </a:rPr>
              <a:t>Used to print the names of files with matching lines once, separated by new-lines. It will not repeat the names of files when the pattern is found more than once.</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-n : </a:t>
            </a:r>
            <a:r>
              <a:rPr b="0" lang="en-IN" sz="1400" spc="-1" strike="noStrike">
                <a:solidFill>
                  <a:srgbClr val="000000"/>
                </a:solidFill>
                <a:uFill>
                  <a:solidFill>
                    <a:srgbClr val="ffffff"/>
                  </a:solidFill>
                </a:uFill>
                <a:latin typeface="Arial"/>
              </a:rPr>
              <a:t>It is used precede each line by its line number in the file (first line is 1).</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-s : </a:t>
            </a:r>
            <a:r>
              <a:rPr b="0" lang="en-IN" sz="1400" spc="-1" strike="noStrike">
                <a:solidFill>
                  <a:srgbClr val="000000"/>
                </a:solidFill>
                <a:uFill>
                  <a:solidFill>
                    <a:srgbClr val="ffffff"/>
                  </a:solidFill>
                </a:uFill>
                <a:latin typeface="Arial"/>
              </a:rPr>
              <a:t>It will only display the error messages.</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-v : </a:t>
            </a:r>
            <a:r>
              <a:rPr b="0" lang="en-IN" sz="1400" spc="-1" strike="noStrike">
                <a:solidFill>
                  <a:srgbClr val="000000"/>
                </a:solidFill>
                <a:uFill>
                  <a:solidFill>
                    <a:srgbClr val="ffffff"/>
                  </a:solidFill>
                </a:uFill>
                <a:latin typeface="Arial"/>
              </a:rPr>
              <a:t>Print all lines except those contain the pattern.</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-x : </a:t>
            </a:r>
            <a:r>
              <a:rPr b="0" lang="en-IN" sz="1400" spc="-1" strike="noStrike">
                <a:solidFill>
                  <a:srgbClr val="000000"/>
                </a:solidFill>
                <a:uFill>
                  <a:solidFill>
                    <a:srgbClr val="ffffff"/>
                  </a:solidFill>
                </a:uFill>
                <a:latin typeface="Arial"/>
              </a:rPr>
              <a:t>Print only lines matched entirely.</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-e pattern_list : </a:t>
            </a:r>
            <a:r>
              <a:rPr b="0" lang="en-IN" sz="1400" spc="-1" strike="noStrike">
                <a:solidFill>
                  <a:srgbClr val="000000"/>
                </a:solidFill>
                <a:uFill>
                  <a:solidFill>
                    <a:srgbClr val="ffffff"/>
                  </a:solidFill>
                </a:uFill>
                <a:latin typeface="Arial"/>
              </a:rPr>
              <a:t>Search for a string in pattern-list (useful when the string begins with a “-“).</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-f pattern-file : </a:t>
            </a:r>
            <a:r>
              <a:rPr b="0" lang="en-IN" sz="1400" spc="-1" strike="noStrike">
                <a:solidFill>
                  <a:srgbClr val="000000"/>
                </a:solidFill>
                <a:uFill>
                  <a:solidFill>
                    <a:srgbClr val="ffffff"/>
                  </a:solidFill>
                </a:uFill>
                <a:latin typeface="Arial"/>
              </a:rPr>
              <a:t>Take the list of patterns from pattern-file.</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pattern : </a:t>
            </a:r>
            <a:r>
              <a:rPr b="0" lang="en-IN" sz="1400" spc="-1" strike="noStrike">
                <a:solidFill>
                  <a:srgbClr val="000000"/>
                </a:solidFill>
                <a:uFill>
                  <a:solidFill>
                    <a:srgbClr val="ffffff"/>
                  </a:solidFill>
                </a:uFill>
                <a:latin typeface="Arial"/>
              </a:rPr>
              <a:t>Specify a pattern to be used during the search for input.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41" dur="indefinite" restart="never" nodeType="tmRoot">
          <p:childTnLst>
            <p:seq>
              <p:cTn id="42"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58"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59" name="Picture 6" descr=""/>
          <p:cNvPicPr/>
          <p:nvPr/>
        </p:nvPicPr>
        <p:blipFill>
          <a:blip r:embed="rId1"/>
          <a:stretch/>
        </p:blipFill>
        <p:spPr>
          <a:xfrm>
            <a:off x="152280" y="152280"/>
            <a:ext cx="1261800" cy="1066320"/>
          </a:xfrm>
          <a:prstGeom prst="rect">
            <a:avLst/>
          </a:prstGeom>
          <a:ln w="9360">
            <a:noFill/>
          </a:ln>
        </p:spPr>
      </p:pic>
      <p:sp>
        <p:nvSpPr>
          <p:cNvPr id="160" name="TextShape 3"/>
          <p:cNvSpPr txBox="1"/>
          <p:nvPr/>
        </p:nvSpPr>
        <p:spPr>
          <a:xfrm>
            <a:off x="6553080" y="6245280"/>
            <a:ext cx="2133360" cy="475920"/>
          </a:xfrm>
          <a:prstGeom prst="rect">
            <a:avLst/>
          </a:prstGeom>
          <a:noFill/>
          <a:ln>
            <a:noFill/>
          </a:ln>
        </p:spPr>
        <p:txBody>
          <a:bodyPr/>
          <a:p>
            <a:pPr algn="r">
              <a:lnSpc>
                <a:spcPct val="100000"/>
              </a:lnSpc>
            </a:pPr>
            <a:fld id="{062E9AA7-8DD2-4A8D-A29C-9C2FE4CCB0B4}"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61" name="CustomShape 4"/>
          <p:cNvSpPr/>
          <p:nvPr/>
        </p:nvSpPr>
        <p:spPr>
          <a:xfrm>
            <a:off x="0" y="1225800"/>
            <a:ext cx="8915040" cy="5931000"/>
          </a:xfrm>
          <a:prstGeom prst="rect">
            <a:avLst/>
          </a:prstGeom>
          <a:noFill/>
          <a:ln>
            <a:noFill/>
          </a:ln>
        </p:spPr>
        <p:style>
          <a:lnRef idx="0"/>
          <a:fillRef idx="0"/>
          <a:effectRef idx="0"/>
          <a:fontRef idx="minor"/>
        </p:style>
        <p:txBody>
          <a:bodyPr lIns="90000" rIns="90000" tIns="45000" bIns="45000"/>
          <a:p>
            <a:pPr algn="just">
              <a:lnSpc>
                <a:spcPct val="100000"/>
              </a:lnSpc>
            </a:pPr>
            <a:r>
              <a:rPr b="0" lang="en-IN" sz="1600" spc="-1" strike="noStrike">
                <a:solidFill>
                  <a:srgbClr val="ff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gn="just">
              <a:lnSpc>
                <a:spcPct val="100000"/>
              </a:lnSpc>
            </a:pPr>
            <a:r>
              <a:rPr b="1" lang="en-IN" sz="1600" spc="-1" strike="noStrike">
                <a:solidFill>
                  <a:srgbClr val="000000"/>
                </a:solidFill>
                <a:uFill>
                  <a:solidFill>
                    <a:srgbClr val="ffffff"/>
                  </a:solidFill>
                </a:uFill>
                <a:latin typeface="Arial"/>
              </a:rPr>
              <a:t>fgrep command in Linux with examples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Consider below file as input. Here it is create using cat command and </a:t>
            </a:r>
            <a:r>
              <a:rPr b="1" i="1" lang="en-IN" sz="1600" spc="-1" strike="noStrike">
                <a:solidFill>
                  <a:srgbClr val="000000"/>
                </a:solidFill>
                <a:uFill>
                  <a:solidFill>
                    <a:srgbClr val="ffffff"/>
                  </a:solidFill>
                </a:uFill>
                <a:latin typeface="Arial"/>
              </a:rPr>
              <a:t>“name of the file is para”</a:t>
            </a:r>
            <a:r>
              <a:rPr b="0" lang="en-IN" sz="1600" spc="-1" strike="noStrike">
                <a:solidFill>
                  <a:srgbClr val="000000"/>
                </a:solidFill>
                <a:uFill>
                  <a:solidFill>
                    <a:srgbClr val="ffffff"/>
                  </a:solidFill>
                </a:uFill>
                <a:latin typeface="Arial"/>
              </a:rPr>
              <a:t>.</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Hi, @re you usin.g geeks*forgeeks for learni\ng computer science con/cepts.</a:t>
            </a:r>
            <a:r>
              <a:rPr b="0" lang="en-IN" sz="1600" spc="-1" strike="noStrike">
                <a:solidFill>
                  <a:srgbClr val="000000"/>
                </a:solidFill>
                <a:uFill>
                  <a:solidFill>
                    <a:srgbClr val="ffffff"/>
                  </a:solidFill>
                </a:uFill>
                <a:latin typeface="Arial"/>
              </a:rPr>
              <a:t>
</a:t>
            </a:r>
            <a:r>
              <a:rPr b="0" lang="en-IN" sz="1600" spc="-1" strike="noStrike">
                <a:solidFill>
                  <a:srgbClr val="000000"/>
                </a:solidFill>
                <a:uFill>
                  <a:solidFill>
                    <a:srgbClr val="ffffff"/>
                  </a:solidFill>
                </a:uFill>
                <a:latin typeface="Arial"/>
              </a:rPr>
              <a:t>Geeks*forgeeks is best for learni\ng.</a:t>
            </a: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000000"/>
                </a:solidFill>
                <a:uFill>
                  <a:solidFill>
                    <a:srgbClr val="ffffff"/>
                  </a:solidFill>
                </a:uFill>
                <a:latin typeface="Arial"/>
              </a:rPr>
              <a:t>-c option:</a:t>
            </a:r>
            <a:r>
              <a:rPr b="0" lang="en-IN" sz="1600" spc="-1" strike="noStrike">
                <a:solidFill>
                  <a:srgbClr val="000000"/>
                </a:solidFill>
                <a:uFill>
                  <a:solidFill>
                    <a:srgbClr val="ffffff"/>
                  </a:solidFill>
                </a:uFill>
                <a:latin typeface="Arial"/>
              </a:rPr>
              <a:t> Displaying the count of number of matches. We can find the number of lines that match the given string.</a:t>
            </a: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000000"/>
                </a:solidFill>
                <a:uFill>
                  <a:solidFill>
                    <a:srgbClr val="ffffff"/>
                  </a:solidFill>
                </a:uFill>
                <a:latin typeface="Arial"/>
              </a:rPr>
              <a:t>Example:</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$fgrep -c "usin.g" para</a:t>
            </a:r>
            <a:r>
              <a:rPr b="1" lang="en-IN" sz="1600" spc="-1" strike="noStrike">
                <a:solidFill>
                  <a:srgbClr val="000000"/>
                </a:solidFill>
                <a:uFill>
                  <a:solidFill>
                    <a:srgbClr val="ffffff"/>
                  </a:solidFill>
                </a:uFill>
                <a:latin typeface="Arial"/>
              </a:rPr>
              <a:t>Output:</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1</a:t>
            </a: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000000"/>
                </a:solidFill>
                <a:uFill>
                  <a:solidFill>
                    <a:srgbClr val="ffffff"/>
                  </a:solidFill>
                </a:uFill>
                <a:latin typeface="Arial"/>
              </a:rPr>
              <a:t>-h option:</a:t>
            </a:r>
            <a:r>
              <a:rPr b="0" lang="en-IN" sz="1600" spc="-1" strike="noStrike">
                <a:solidFill>
                  <a:srgbClr val="000000"/>
                </a:solidFill>
                <a:uFill>
                  <a:solidFill>
                    <a:srgbClr val="ffffff"/>
                  </a:solidFill>
                </a:uFill>
                <a:latin typeface="Arial"/>
              </a:rPr>
              <a:t> To display the matched lines.</a:t>
            </a: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000000"/>
                </a:solidFill>
                <a:uFill>
                  <a:solidFill>
                    <a:srgbClr val="ffffff"/>
                  </a:solidFill>
                </a:uFill>
                <a:latin typeface="Arial"/>
              </a:rPr>
              <a:t>Example:</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fgrep -h "usin.g" para</a:t>
            </a:r>
            <a:r>
              <a:rPr b="1" lang="en-IN" sz="1600" spc="-1" strike="noStrike">
                <a:solidFill>
                  <a:srgbClr val="000000"/>
                </a:solidFill>
                <a:uFill>
                  <a:solidFill>
                    <a:srgbClr val="ffffff"/>
                  </a:solidFill>
                </a:uFill>
                <a:latin typeface="Arial"/>
              </a:rPr>
              <a:t>Output:</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Hi, @re you </a:t>
            </a:r>
            <a:r>
              <a:rPr b="1" lang="en-IN" sz="1600" spc="-1" strike="noStrike">
                <a:solidFill>
                  <a:srgbClr val="000000"/>
                </a:solidFill>
                <a:uFill>
                  <a:solidFill>
                    <a:srgbClr val="ffffff"/>
                  </a:solidFill>
                </a:uFill>
                <a:latin typeface="Arial"/>
              </a:rPr>
              <a:t>usin.g</a:t>
            </a:r>
            <a:r>
              <a:rPr b="0" lang="en-IN" sz="1600" spc="-1" strike="noStrike">
                <a:solidFill>
                  <a:srgbClr val="000000"/>
                </a:solidFill>
                <a:uFill>
                  <a:solidFill>
                    <a:srgbClr val="ffffff"/>
                  </a:solidFill>
                </a:uFill>
                <a:latin typeface="Arial"/>
              </a:rPr>
              <a:t> geeks*forgeeks for learni\ng computer science con/cepts.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000000"/>
                </a:solidFill>
                <a:uFill>
                  <a:solidFill>
                    <a:srgbClr val="ffffff"/>
                  </a:solidFill>
                </a:uFill>
                <a:latin typeface="Arial"/>
              </a:rPr>
              <a:t>-i option:</a:t>
            </a:r>
            <a:r>
              <a:rPr b="0" lang="en-IN" sz="1600" spc="-1" strike="noStrike">
                <a:solidFill>
                  <a:srgbClr val="000000"/>
                </a:solidFill>
                <a:uFill>
                  <a:solidFill>
                    <a:srgbClr val="ffffff"/>
                  </a:solidFill>
                </a:uFill>
                <a:latin typeface="Arial"/>
              </a:rPr>
              <a:t> Used in case insensitive search. It ignore upper/lower case distinction during comparisons. It matches words like : “geeks*forgeeks”, “Geeks*forgeeks”.</a:t>
            </a: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000000"/>
                </a:solidFill>
                <a:uFill>
                  <a:solidFill>
                    <a:srgbClr val="ffffff"/>
                  </a:solidFill>
                </a:uFill>
                <a:latin typeface="Arial"/>
              </a:rPr>
              <a:t>Example:</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fgrep -i "geeks*forgeeks" para</a:t>
            </a:r>
            <a:r>
              <a:rPr b="1" lang="en-IN" sz="1600" spc="-1" strike="noStrike">
                <a:solidFill>
                  <a:srgbClr val="000000"/>
                </a:solidFill>
                <a:uFill>
                  <a:solidFill>
                    <a:srgbClr val="ffffff"/>
                  </a:solidFill>
                </a:uFill>
                <a:latin typeface="Arial"/>
              </a:rPr>
              <a:t>Output:</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000000"/>
                </a:solidFill>
                <a:uFill>
                  <a:solidFill>
                    <a:srgbClr val="ffffff"/>
                  </a:solidFill>
                </a:uFill>
                <a:latin typeface="Arial"/>
              </a:rPr>
              <a:t>Hi, @re you usin.g </a:t>
            </a:r>
            <a:r>
              <a:rPr b="1" lang="en-IN" sz="1600" spc="-1" strike="noStrike">
                <a:solidFill>
                  <a:srgbClr val="000000"/>
                </a:solidFill>
                <a:uFill>
                  <a:solidFill>
                    <a:srgbClr val="ffffff"/>
                  </a:solidFill>
                </a:uFill>
                <a:latin typeface="Arial"/>
              </a:rPr>
              <a:t>geeks*forgeeks</a:t>
            </a:r>
            <a:r>
              <a:rPr b="0" lang="en-IN" sz="1600" spc="-1" strike="noStrike">
                <a:solidFill>
                  <a:srgbClr val="000000"/>
                </a:solidFill>
                <a:uFill>
                  <a:solidFill>
                    <a:srgbClr val="ffffff"/>
                  </a:solidFill>
                </a:uFill>
                <a:latin typeface="Arial"/>
              </a:rPr>
              <a:t> for learni\ng computer science con/cepts. Geeks*forgeeks is best for learni\ng.</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43" dur="indefinite" restart="never" nodeType="tmRoot">
          <p:childTnLst>
            <p:seq>
              <p:cTn id="44"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63"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64" name="Picture 6" descr=""/>
          <p:cNvPicPr/>
          <p:nvPr/>
        </p:nvPicPr>
        <p:blipFill>
          <a:blip r:embed="rId1"/>
          <a:stretch/>
        </p:blipFill>
        <p:spPr>
          <a:xfrm>
            <a:off x="152280" y="152280"/>
            <a:ext cx="1261800" cy="1066320"/>
          </a:xfrm>
          <a:prstGeom prst="rect">
            <a:avLst/>
          </a:prstGeom>
          <a:ln w="9360">
            <a:noFill/>
          </a:ln>
        </p:spPr>
      </p:pic>
      <p:sp>
        <p:nvSpPr>
          <p:cNvPr id="165" name="TextShape 3"/>
          <p:cNvSpPr txBox="1"/>
          <p:nvPr/>
        </p:nvSpPr>
        <p:spPr>
          <a:xfrm>
            <a:off x="6553080" y="6245280"/>
            <a:ext cx="2133360" cy="475920"/>
          </a:xfrm>
          <a:prstGeom prst="rect">
            <a:avLst/>
          </a:prstGeom>
          <a:noFill/>
          <a:ln>
            <a:noFill/>
          </a:ln>
        </p:spPr>
        <p:txBody>
          <a:bodyPr/>
          <a:p>
            <a:pPr algn="r">
              <a:lnSpc>
                <a:spcPct val="100000"/>
              </a:lnSpc>
            </a:pPr>
            <a:fld id="{FC8DF5BC-7EE5-4581-8646-67AFCED39195}"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66" name="CustomShape 4"/>
          <p:cNvSpPr/>
          <p:nvPr/>
        </p:nvSpPr>
        <p:spPr>
          <a:xfrm>
            <a:off x="135720" y="1564200"/>
            <a:ext cx="8915040" cy="5028120"/>
          </a:xfrm>
          <a:prstGeom prst="rect">
            <a:avLst/>
          </a:prstGeom>
          <a:noFill/>
          <a:ln>
            <a:noFill/>
          </a:ln>
        </p:spPr>
        <p:style>
          <a:lnRef idx="0"/>
          <a:fillRef idx="0"/>
          <a:effectRef idx="0"/>
          <a:fontRef idx="minor"/>
        </p:style>
        <p:txBody>
          <a:bodyPr lIns="90000" rIns="90000" tIns="45000" bIns="45000"/>
          <a:p>
            <a:pPr marL="343080" indent="-342720">
              <a:lnSpc>
                <a:spcPct val="100000"/>
              </a:lnSpc>
              <a:buClr>
                <a:srgbClr val="000000"/>
              </a:buClr>
              <a:buFont typeface="StarSymbol"/>
              <a:buAutoNum type="alphaLcParenR" startAt="3"/>
            </a:pPr>
            <a:r>
              <a:rPr b="0" lang="en-IN" sz="1800" spc="-1" strike="noStrike">
                <a:solidFill>
                  <a:srgbClr val="000000"/>
                </a:solidFill>
                <a:uFill>
                  <a:solidFill>
                    <a:srgbClr val="ffffff"/>
                  </a:solidFill>
                </a:uFill>
                <a:latin typeface="Arial"/>
              </a:rPr>
              <a:t>List all processes that you are currently running on your machine, sorted by the command name in alphabetical order (i.e. a process running acroread should be listed before a process running zwgc). The output should consist only of the processes you are running and nothing else (i.e. if you are running 6 processes, the output should only have 6 lines). </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buClr>
                <a:srgbClr val="000000"/>
              </a:buClr>
              <a:buFont typeface="StarSymbol"/>
              <a:buAutoNum type="alphaLcParenR" startAt="4"/>
            </a:pPr>
            <a:r>
              <a:rPr b="0" lang="en-IN" sz="1800" spc="-1" strike="noStrike">
                <a:solidFill>
                  <a:srgbClr val="000000"/>
                </a:solidFill>
                <a:uFill>
                  <a:solidFill>
                    <a:srgbClr val="ffffff"/>
                  </a:solidFill>
                </a:uFill>
                <a:latin typeface="Arial"/>
              </a:rPr>
              <a:t>Display the files in the current directory that contain the string MCA HITK in either upper- or lowercase.</a:t>
            </a:r>
            <a:endParaRPr b="0" lang="en-IN" sz="1800" spc="-1" strike="noStrike">
              <a:solidFill>
                <a:srgbClr val="000000"/>
              </a:solidFill>
              <a:uFill>
                <a:solidFill>
                  <a:srgbClr val="ffffff"/>
                </a:solidFill>
              </a:uFill>
              <a:latin typeface="Arial"/>
            </a:endParaRPr>
          </a:p>
          <a:p>
            <a:pPr marL="343080" indent="-342720">
              <a:lnSpc>
                <a:spcPct val="100000"/>
              </a:lnSpc>
            </a:pPr>
            <a:r>
              <a:rPr b="1" lang="en-IN" sz="1800" spc="-1" strike="noStrike">
                <a:solidFill>
                  <a:srgbClr val="000000"/>
                </a:solidFill>
                <a:uFill>
                  <a:solidFill>
                    <a:srgbClr val="ffffff"/>
                  </a:solidFill>
                </a:uFill>
                <a:latin typeface="Arial"/>
              </a:rPr>
              <a:t>d)  $  grep  -il   ‘MCAHITK’   *</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buClr>
                <a:srgbClr val="000000"/>
              </a:buClr>
              <a:buFont typeface="StarSymbol"/>
              <a:buAutoNum type="alphaLcParenR" startAt="5"/>
            </a:pPr>
            <a:r>
              <a:rPr b="0" lang="en-IN" sz="1800" spc="-1" strike="noStrike">
                <a:solidFill>
                  <a:srgbClr val="000000"/>
                </a:solidFill>
                <a:uFill>
                  <a:solidFill>
                    <a:srgbClr val="ffffff"/>
                  </a:solidFill>
                </a:uFill>
                <a:latin typeface="Arial"/>
              </a:rPr>
              <a:t>Store in a variable the number of lines containing the word MCA in the files mca1, mca2 and mca3.</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e)  $ var=`grep  MCA  mca[1-3]  | wc  -l`</a:t>
            </a: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 echo  $var</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0" lang="en-IN" sz="1800" spc="-1" strike="noStrike">
                <a:solidFill>
                  <a:srgbClr val="000000"/>
                </a:solidFill>
                <a:uFill>
                  <a:solidFill>
                    <a:srgbClr val="ffffff"/>
                  </a:solidFill>
                </a:uFill>
                <a:latin typeface="Arial"/>
              </a:rPr>
              <a:t>.</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45" dur="indefinite" restart="never" nodeType="tmRoot">
          <p:childTnLst>
            <p:seq>
              <p:cTn id="46"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68"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169" name="Picture 6" descr=""/>
          <p:cNvPicPr/>
          <p:nvPr/>
        </p:nvPicPr>
        <p:blipFill>
          <a:blip r:embed="rId1"/>
          <a:stretch/>
        </p:blipFill>
        <p:spPr>
          <a:xfrm>
            <a:off x="152280" y="152280"/>
            <a:ext cx="1261800" cy="1066320"/>
          </a:xfrm>
          <a:prstGeom prst="rect">
            <a:avLst/>
          </a:prstGeom>
          <a:ln w="9360">
            <a:noFill/>
          </a:ln>
        </p:spPr>
      </p:pic>
      <p:sp>
        <p:nvSpPr>
          <p:cNvPr id="170" name="TextShape 3"/>
          <p:cNvSpPr txBox="1"/>
          <p:nvPr/>
        </p:nvSpPr>
        <p:spPr>
          <a:xfrm>
            <a:off x="6553080" y="6245280"/>
            <a:ext cx="2133360" cy="475920"/>
          </a:xfrm>
          <a:prstGeom prst="rect">
            <a:avLst/>
          </a:prstGeom>
          <a:noFill/>
          <a:ln>
            <a:noFill/>
          </a:ln>
        </p:spPr>
        <p:txBody>
          <a:bodyPr/>
          <a:p>
            <a:pPr algn="r">
              <a:lnSpc>
                <a:spcPct val="100000"/>
              </a:lnSpc>
            </a:pPr>
            <a:fld id="{F62D24EF-E35A-457B-B52D-B99D228F107F}"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171" name="CustomShape 4"/>
          <p:cNvSpPr/>
          <p:nvPr/>
        </p:nvSpPr>
        <p:spPr>
          <a:xfrm>
            <a:off x="228600" y="1318680"/>
            <a:ext cx="8915040" cy="5576760"/>
          </a:xfrm>
          <a:prstGeom prst="rect">
            <a:avLst/>
          </a:prstGeom>
          <a:noFill/>
          <a:ln>
            <a:noFill/>
          </a:ln>
        </p:spPr>
        <p:style>
          <a:lnRef idx="0"/>
          <a:fillRef idx="0"/>
          <a:effectRef idx="0"/>
          <a:fontRef idx="minor"/>
        </p:style>
        <p:txBody>
          <a:bodyPr lIns="90000" rIns="90000" tIns="45000" bIns="45000"/>
          <a:p>
            <a:pPr marL="343080" indent="-342720">
              <a:lnSpc>
                <a:spcPct val="100000"/>
              </a:lnSpc>
              <a:buClr>
                <a:srgbClr val="000000"/>
              </a:buClr>
              <a:buFont typeface="StarSymbol"/>
              <a:buAutoNum type="alphaLcParenR" startAt="6"/>
            </a:pPr>
            <a:r>
              <a:rPr b="0" lang="en-IN" sz="1800" spc="-1" strike="noStrike">
                <a:solidFill>
                  <a:srgbClr val="000000"/>
                </a:solidFill>
                <a:uFill>
                  <a:solidFill>
                    <a:srgbClr val="ffffff"/>
                  </a:solidFill>
                </a:uFill>
                <a:latin typeface="Arial"/>
              </a:rPr>
              <a:t>If you did not have the wc command, how would you use grep to count the number of users currently using the system?</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1" lang="en-IN" sz="1800" spc="-1" strike="noStrike">
                <a:solidFill>
                  <a:srgbClr val="000000"/>
                </a:solidFill>
                <a:uFill>
                  <a:solidFill>
                    <a:srgbClr val="ffffff"/>
                  </a:solidFill>
                </a:uFill>
                <a:latin typeface="Arial"/>
              </a:rPr>
              <a:t>f) who | grep  -c  “.*”</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buClr>
                <a:srgbClr val="000000"/>
              </a:buClr>
              <a:buFont typeface="StarSymbol"/>
              <a:buAutoNum type="alphaLcParenR" startAt="7"/>
            </a:pPr>
            <a:r>
              <a:rPr b="0" lang="en-IN" sz="1800" spc="-1" strike="noStrike">
                <a:solidFill>
                  <a:srgbClr val="000000"/>
                </a:solidFill>
                <a:uFill>
                  <a:solidFill>
                    <a:srgbClr val="ffffff"/>
                  </a:solidFill>
                </a:uFill>
                <a:latin typeface="Arial"/>
              </a:rPr>
              <a:t>Remove blank lines from a file using grep.</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1" lang="en-IN" sz="1800" spc="-1" strike="noStrike">
                <a:solidFill>
                  <a:srgbClr val="000000"/>
                </a:solidFill>
                <a:uFill>
                  <a:solidFill>
                    <a:srgbClr val="ffffff"/>
                  </a:solidFill>
                </a:uFill>
                <a:latin typeface="Arial"/>
              </a:rPr>
              <a:t>$ grep  -v   “^$”   aa1</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buClr>
                <a:srgbClr val="000000"/>
              </a:buClr>
              <a:buFont typeface="StarSymbol"/>
              <a:buAutoNum type="alphaLcParenR" startAt="8"/>
            </a:pPr>
            <a:r>
              <a:rPr b="0" lang="en-IN" sz="1800" spc="-1" strike="noStrike">
                <a:solidFill>
                  <a:srgbClr val="000000"/>
                </a:solidFill>
                <a:uFill>
                  <a:solidFill>
                    <a:srgbClr val="ffffff"/>
                  </a:solidFill>
                </a:uFill>
                <a:latin typeface="Arial"/>
              </a:rPr>
              <a:t>List the ordinary files in your current directory that are not writable by the owner.</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1" lang="en-IN" sz="1800" spc="-1" strike="noStrike">
                <a:solidFill>
                  <a:srgbClr val="000000"/>
                </a:solidFill>
                <a:uFill>
                  <a:solidFill>
                    <a:srgbClr val="ffffff"/>
                  </a:solidFill>
                </a:uFill>
                <a:latin typeface="Arial"/>
              </a:rPr>
              <a:t>$  ls  -l  | grep  -v    ‘^..w’</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0" lang="en-IN" sz="1800" spc="-1" strike="noStrike">
                <a:solidFill>
                  <a:srgbClr val="000000"/>
                </a:solidFill>
                <a:uFill>
                  <a:solidFill>
                    <a:srgbClr val="ffffff"/>
                  </a:solidFill>
                </a:uFill>
                <a:latin typeface="Arial"/>
              </a:rPr>
              <a:t>i)Locate lines ending and beginning with a dot and containing anything between them.</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1" lang="en-IN" sz="1800" spc="-1" strike="noStrike">
                <a:solidFill>
                  <a:srgbClr val="000000"/>
                </a:solidFill>
                <a:uFill>
                  <a:solidFill>
                    <a:srgbClr val="ffffff"/>
                  </a:solidFill>
                </a:uFill>
                <a:latin typeface="Arial"/>
              </a:rPr>
              <a:t>  </a:t>
            </a:r>
            <a:r>
              <a:rPr b="1" lang="en-IN" sz="1800" spc="-1" strike="noStrike">
                <a:solidFill>
                  <a:srgbClr val="000000"/>
                </a:solidFill>
                <a:uFill>
                  <a:solidFill>
                    <a:srgbClr val="ffffff"/>
                  </a:solidFill>
                </a:uFill>
                <a:latin typeface="Arial"/>
              </a:rPr>
              <a:t>$ grep  ‘^\..*\.$’   mca4</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0" lang="en-IN" sz="1800" spc="-1" strike="noStrike">
                <a:solidFill>
                  <a:srgbClr val="000000"/>
                </a:solidFill>
                <a:uFill>
                  <a:solidFill>
                    <a:srgbClr val="ffffff"/>
                  </a:solidFill>
                </a:uFill>
                <a:latin typeface="Arial"/>
              </a:rPr>
              <a:t>j) Locate lines that are less than 100 characters in length</a:t>
            </a:r>
            <a:endParaRPr b="0" lang="en-IN" sz="1800" spc="-1" strike="noStrike">
              <a:solidFill>
                <a:srgbClr val="000000"/>
              </a:solidFill>
              <a:uFill>
                <a:solidFill>
                  <a:srgbClr val="ffffff"/>
                </a:solidFill>
              </a:uFill>
              <a:latin typeface="Arial"/>
            </a:endParaRPr>
          </a:p>
          <a:p>
            <a:pPr marL="343080" indent="-342720">
              <a:lnSpc>
                <a:spcPct val="100000"/>
              </a:lnSpc>
            </a:pPr>
            <a:r>
              <a:rPr b="1" lang="en-IN" sz="1800" spc="-1" strike="noStrike">
                <a:solidFill>
                  <a:srgbClr val="000000"/>
                </a:solidFill>
                <a:uFill>
                  <a:solidFill>
                    <a:srgbClr val="ffffff"/>
                  </a:solidFill>
                </a:uFill>
                <a:latin typeface="Arial"/>
              </a:rPr>
              <a:t>$  grep   ‘^.\{0,99\}$’   *  file1</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47" dur="indefinite" restart="never" nodeType="tmRoot">
          <p:childTnLst>
            <p:seq>
              <p:cTn id="48"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173"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sp>
        <p:nvSpPr>
          <p:cNvPr id="174" name="CustomShape 3"/>
          <p:cNvSpPr/>
          <p:nvPr/>
        </p:nvSpPr>
        <p:spPr>
          <a:xfrm>
            <a:off x="2868480" y="2084400"/>
            <a:ext cx="2930040" cy="1430280"/>
          </a:xfrm>
          <a:prstGeom prst="rect">
            <a:avLst/>
          </a:prstGeom>
          <a:noFill/>
          <a:ln w="9360">
            <a:noFill/>
          </a:ln>
        </p:spPr>
        <p:style>
          <a:lnRef idx="0"/>
          <a:fillRef idx="0"/>
          <a:effectRef idx="0"/>
          <a:fontRef idx="minor"/>
        </p:style>
        <p:txBody>
          <a:bodyPr lIns="90000" rIns="90000" tIns="45000" bIns="45000"/>
          <a:p>
            <a:pPr algn="ctr">
              <a:lnSpc>
                <a:spcPct val="100000"/>
              </a:lnSpc>
            </a:pPr>
            <a:r>
              <a:rPr b="1" lang="en-IN" sz="4400" spc="-1" strike="noStrike">
                <a:solidFill>
                  <a:srgbClr val="000000"/>
                </a:solidFill>
                <a:uFill>
                  <a:solidFill>
                    <a:srgbClr val="ffffff"/>
                  </a:solidFill>
                </a:uFill>
                <a:latin typeface="Cambria"/>
              </a:rPr>
              <a:t>Thank You</a:t>
            </a:r>
            <a:endParaRPr b="0" lang="en-IN" sz="1800" spc="-1" strike="noStrike">
              <a:solidFill>
                <a:srgbClr val="000000"/>
              </a:solidFill>
              <a:uFill>
                <a:solidFill>
                  <a:srgbClr val="ffffff"/>
                </a:solidFill>
              </a:uFill>
              <a:latin typeface="Arial"/>
            </a:endParaRPr>
          </a:p>
        </p:txBody>
      </p:sp>
      <p:pic>
        <p:nvPicPr>
          <p:cNvPr id="175" name="Picture 8" descr=""/>
          <p:cNvPicPr/>
          <p:nvPr/>
        </p:nvPicPr>
        <p:blipFill>
          <a:blip r:embed="rId1"/>
          <a:stretch/>
        </p:blipFill>
        <p:spPr>
          <a:xfrm>
            <a:off x="3114720" y="3124080"/>
            <a:ext cx="2437920" cy="2209320"/>
          </a:xfrm>
          <a:prstGeom prst="rect">
            <a:avLst/>
          </a:prstGeom>
          <a:ln w="9360">
            <a:noFill/>
          </a:ln>
        </p:spPr>
      </p:pic>
      <p:pic>
        <p:nvPicPr>
          <p:cNvPr id="176" name="Picture 7" descr=""/>
          <p:cNvPicPr/>
          <p:nvPr/>
        </p:nvPicPr>
        <p:blipFill>
          <a:blip r:embed="rId2"/>
          <a:stretch/>
        </p:blipFill>
        <p:spPr>
          <a:xfrm>
            <a:off x="152280" y="152280"/>
            <a:ext cx="1261800" cy="1066320"/>
          </a:xfrm>
          <a:prstGeom prst="rect">
            <a:avLst/>
          </a:prstGeom>
          <a:ln w="9360">
            <a:noFill/>
          </a:ln>
        </p:spPr>
      </p:pic>
      <p:sp>
        <p:nvSpPr>
          <p:cNvPr id="177" name="TextShape 4"/>
          <p:cNvSpPr txBox="1"/>
          <p:nvPr/>
        </p:nvSpPr>
        <p:spPr>
          <a:xfrm>
            <a:off x="6553080" y="6245280"/>
            <a:ext cx="2133360" cy="475920"/>
          </a:xfrm>
          <a:prstGeom prst="rect">
            <a:avLst/>
          </a:prstGeom>
          <a:noFill/>
          <a:ln>
            <a:noFill/>
          </a:ln>
        </p:spPr>
        <p:txBody>
          <a:bodyPr/>
          <a:p>
            <a:pPr algn="r">
              <a:lnSpc>
                <a:spcPct val="100000"/>
              </a:lnSpc>
            </a:pPr>
            <a:fld id="{6CFFCEAD-4B3C-490F-865A-FBB9E7B5BBBE}"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Tree>
  </p:cSld>
  <p:transition spd="med">
    <p:pull dir="r"/>
  </p:transition>
  <p:timing>
    <p:tnLst>
      <p:par>
        <p:cTn id="49" dur="indefinite" restart="never" nodeType="tmRoot">
          <p:childTnLst>
            <p:seq>
              <p:cTn id="50"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55"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56" name="Picture 6" descr=""/>
          <p:cNvPicPr/>
          <p:nvPr/>
        </p:nvPicPr>
        <p:blipFill>
          <a:blip r:embed="rId1"/>
          <a:stretch/>
        </p:blipFill>
        <p:spPr>
          <a:xfrm>
            <a:off x="152280" y="152280"/>
            <a:ext cx="1261800" cy="1066320"/>
          </a:xfrm>
          <a:prstGeom prst="rect">
            <a:avLst/>
          </a:prstGeom>
          <a:ln w="9360">
            <a:noFill/>
          </a:ln>
        </p:spPr>
      </p:pic>
      <p:sp>
        <p:nvSpPr>
          <p:cNvPr id="57" name="TextShape 3"/>
          <p:cNvSpPr txBox="1"/>
          <p:nvPr/>
        </p:nvSpPr>
        <p:spPr>
          <a:xfrm>
            <a:off x="6553080" y="6245280"/>
            <a:ext cx="2133360" cy="475920"/>
          </a:xfrm>
          <a:prstGeom prst="rect">
            <a:avLst/>
          </a:prstGeom>
          <a:noFill/>
          <a:ln>
            <a:noFill/>
          </a:ln>
        </p:spPr>
        <p:txBody>
          <a:bodyPr/>
          <a:p>
            <a:pPr algn="r">
              <a:lnSpc>
                <a:spcPct val="100000"/>
              </a:lnSpc>
            </a:pPr>
            <a:fld id="{EE5BBA83-6244-4BF6-9AB5-71D83F81DAAA}"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58" name="CustomShape 4"/>
          <p:cNvSpPr/>
          <p:nvPr/>
        </p:nvSpPr>
        <p:spPr>
          <a:xfrm>
            <a:off x="380880" y="1502640"/>
            <a:ext cx="8305560" cy="5302440"/>
          </a:xfrm>
          <a:prstGeom prst="rect">
            <a:avLst/>
          </a:prstGeom>
          <a:noFill/>
          <a:ln>
            <a:noFill/>
          </a:ln>
        </p:spPr>
        <p:style>
          <a:lnRef idx="0"/>
          <a:fillRef idx="0"/>
          <a:effectRef idx="0"/>
          <a:fontRef idx="minor"/>
        </p:style>
        <p:txBody>
          <a:bodyPr lIns="90000" rIns="90000" tIns="45000" bIns="45000"/>
          <a:p>
            <a:pPr>
              <a:lnSpc>
                <a:spcPct val="100000"/>
              </a:lnSpc>
            </a:pPr>
            <a:r>
              <a:rPr b="1" lang="en-IN" sz="1800" spc="-1" strike="noStrike">
                <a:solidFill>
                  <a:srgbClr val="ff0000"/>
                </a:solidFill>
                <a:uFill>
                  <a:solidFill>
                    <a:srgbClr val="ffffff"/>
                  </a:solidFill>
                </a:uFill>
                <a:latin typeface="Times New Roman"/>
              </a:rPr>
              <a:t> </a:t>
            </a:r>
            <a:r>
              <a:rPr b="1" lang="en-IN" sz="1800" spc="-1" strike="noStrike">
                <a:solidFill>
                  <a:srgbClr val="ff0000"/>
                </a:solidFill>
                <a:uFill>
                  <a:solidFill>
                    <a:srgbClr val="ffffff"/>
                  </a:solidFill>
                </a:uFill>
                <a:latin typeface="Times New Roman"/>
              </a:rPr>
              <a:t>	</a:t>
            </a:r>
            <a:r>
              <a:rPr b="1" lang="en-IN" sz="1800" spc="-1" strike="noStrike">
                <a:solidFill>
                  <a:srgbClr val="ff0000"/>
                </a:solidFill>
                <a:uFill>
                  <a:solidFill>
                    <a:srgbClr val="ffffff"/>
                  </a:solidFill>
                </a:uFill>
                <a:latin typeface="Times New Roman"/>
              </a:rPr>
              <a:t>	</a:t>
            </a:r>
            <a:r>
              <a:rPr b="1" lang="en-IN" sz="1800" spc="-1" strike="noStrike">
                <a:solidFill>
                  <a:srgbClr val="ff0000"/>
                </a:solidFill>
                <a:uFill>
                  <a:solidFill>
                    <a:srgbClr val="ffffff"/>
                  </a:solidFill>
                </a:uFill>
                <a:latin typeface="Times New Roman"/>
              </a:rPr>
              <a:t>	</a:t>
            </a:r>
            <a:r>
              <a:rPr b="1" lang="en-IN" sz="1800" spc="-1" strike="noStrike">
                <a:solidFill>
                  <a:srgbClr val="ff0000"/>
                </a:solidFill>
                <a:uFill>
                  <a:solidFill>
                    <a:srgbClr val="ffffff"/>
                  </a:solidFill>
                </a:uFill>
                <a:latin typeface="Times New Roman"/>
              </a:rPr>
              <a:t>	</a:t>
            </a:r>
            <a:r>
              <a:rPr b="1" lang="en-IN" sz="1800" spc="-1" strike="noStrike">
                <a:solidFill>
                  <a:srgbClr val="ff0000"/>
                </a:solidFill>
                <a:uFill>
                  <a:solidFill>
                    <a:srgbClr val="ffffff"/>
                  </a:solidFill>
                </a:uFill>
                <a:latin typeface="Times New Roman"/>
              </a:rPr>
              <a:t>Question</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g) Sort the file /etc/passwd on GUID (primary) and UID (secondary) so that the users with the same GUID are placed together. User with a lower UID should be placed higher in the list.</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h) List from /etc/passwd the UID and the user having the highest UID.</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i) Device a sequence which lists the five largest files in the current directory.</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j) Remove duplicate lines from a file.</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k) Count the frequency of occurrences of words in a file.</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l) Find "long" listing of the smallest 5 files in the /etc directory whose name contains the string ".conf", sorted by increasing file size.</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m) What would you type at the command line to get a sorted list, with no duplicates, of all the users logged into the local network?</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n) What would you type at the command line to find all files in your home directory that are more than a week old and end with .bak?</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What would you type at the command line to find out how many total lines are contained in all the files ending in .c in the current directory, printing only the total number of lines?                     </a:t>
            </a: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60"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61" name="Picture 6" descr=""/>
          <p:cNvPicPr/>
          <p:nvPr/>
        </p:nvPicPr>
        <p:blipFill>
          <a:blip r:embed="rId1"/>
          <a:stretch/>
        </p:blipFill>
        <p:spPr>
          <a:xfrm>
            <a:off x="152280" y="152280"/>
            <a:ext cx="1261800" cy="1066320"/>
          </a:xfrm>
          <a:prstGeom prst="rect">
            <a:avLst/>
          </a:prstGeom>
          <a:ln w="9360">
            <a:noFill/>
          </a:ln>
        </p:spPr>
      </p:pic>
      <p:sp>
        <p:nvSpPr>
          <p:cNvPr id="62" name="TextShape 3"/>
          <p:cNvSpPr txBox="1"/>
          <p:nvPr/>
        </p:nvSpPr>
        <p:spPr>
          <a:xfrm>
            <a:off x="6553080" y="6245280"/>
            <a:ext cx="2133360" cy="475920"/>
          </a:xfrm>
          <a:prstGeom prst="rect">
            <a:avLst/>
          </a:prstGeom>
          <a:noFill/>
          <a:ln>
            <a:noFill/>
          </a:ln>
        </p:spPr>
        <p:txBody>
          <a:bodyPr/>
          <a:p>
            <a:pPr algn="r">
              <a:lnSpc>
                <a:spcPct val="100000"/>
              </a:lnSpc>
            </a:pPr>
            <a:fld id="{E1DB7626-1DFB-4638-B520-A84A0958D15F}"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63" name="CustomShape 4"/>
          <p:cNvSpPr/>
          <p:nvPr/>
        </p:nvSpPr>
        <p:spPr>
          <a:xfrm>
            <a:off x="228600" y="1523880"/>
            <a:ext cx="8686440" cy="5028120"/>
          </a:xfrm>
          <a:prstGeom prst="rect">
            <a:avLst/>
          </a:prstGeom>
          <a:noFill/>
          <a:ln>
            <a:noFill/>
          </a:ln>
        </p:spPr>
        <p:style>
          <a:lnRef idx="0"/>
          <a:fillRef idx="0"/>
          <a:effectRef idx="0"/>
          <a:fontRef idx="minor"/>
        </p:style>
        <p:txBody>
          <a:bodyPr lIns="90000" rIns="90000" tIns="45000" bIns="45000"/>
          <a:p>
            <a:pPr>
              <a:lnSpc>
                <a:spcPct val="100000"/>
              </a:lnSpc>
            </a:pPr>
            <a:r>
              <a:rPr b="1" lang="en-IN" sz="1800" spc="-1" strike="noStrike">
                <a:solidFill>
                  <a:srgbClr val="ff0000"/>
                </a:solidFill>
                <a:uFill>
                  <a:solidFill>
                    <a:srgbClr val="ffffff"/>
                  </a:solidFill>
                </a:uFill>
                <a:latin typeface="Times New Roman"/>
              </a:rPr>
              <a:t>  </a:t>
            </a:r>
            <a:r>
              <a:rPr b="1" lang="en-IN" sz="1800" spc="-1" strike="noStrike">
                <a:solidFill>
                  <a:srgbClr val="ff0000"/>
                </a:solidFill>
                <a:uFill>
                  <a:solidFill>
                    <a:srgbClr val="ffffff"/>
                  </a:solidFill>
                </a:uFill>
                <a:latin typeface="Times New Roman"/>
              </a:rPr>
              <a:t>Solution:</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a)   $ ls  [a] * | tee  file1</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b)   $ who  -q | sort ;  who   -Hu | cat &gt;&gt;  file1</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c)   $  pr  -d   file1</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d)    $  head  -10  file1 |  tail  -n  -5</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e)     $  cut  -d  “:”   -f  1,4  /etc/passwd</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f)     $  cut  -d   “:”  -f   1   /etc/passwd | tail  -n  +11</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g)    $ cut  -d   “:”  -f  3,4  /etc/passwd  | sort  -n</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h)    $ sort   -t   “:”  -r  -n  -k  3   /etc/passwd  |  cut  -d   “:”  -f    1,3  |  head  -1</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i)    $  ls   -lS  |  head   -6</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j)     $  uniq  file1</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k)    $  sort  file1  |  uniq  -c</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l)   $  ls  -lSr   /etc/*.conf  |  head  -5</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m)  $  who |  uniq |sort</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n)   $  find  -mtime   +7    -name    “*.bak”   -ls</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000000"/>
                </a:solidFill>
                <a:uFill>
                  <a:solidFill>
                    <a:srgbClr val="ffffff"/>
                  </a:solidFill>
                </a:uFill>
                <a:latin typeface="Times New Roman"/>
              </a:rPr>
              <a:t>  </a:t>
            </a:r>
            <a:r>
              <a:rPr b="0" lang="en-IN" sz="1800" spc="-1" strike="noStrike">
                <a:solidFill>
                  <a:srgbClr val="000000"/>
                </a:solidFill>
                <a:uFill>
                  <a:solidFill>
                    <a:srgbClr val="ffffff"/>
                  </a:solidFill>
                </a:uFill>
                <a:latin typeface="Times New Roman"/>
              </a:rPr>
              <a:t>o)    $  wc  -l   *.c</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65"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66" name="Picture 6" descr=""/>
          <p:cNvPicPr/>
          <p:nvPr/>
        </p:nvPicPr>
        <p:blipFill>
          <a:blip r:embed="rId1"/>
          <a:stretch/>
        </p:blipFill>
        <p:spPr>
          <a:xfrm>
            <a:off x="152280" y="152280"/>
            <a:ext cx="1261800" cy="1066320"/>
          </a:xfrm>
          <a:prstGeom prst="rect">
            <a:avLst/>
          </a:prstGeom>
          <a:ln w="9360">
            <a:noFill/>
          </a:ln>
        </p:spPr>
      </p:pic>
      <p:sp>
        <p:nvSpPr>
          <p:cNvPr id="67" name="TextShape 3"/>
          <p:cNvSpPr txBox="1"/>
          <p:nvPr/>
        </p:nvSpPr>
        <p:spPr>
          <a:xfrm>
            <a:off x="6553080" y="6245280"/>
            <a:ext cx="2133360" cy="475920"/>
          </a:xfrm>
          <a:prstGeom prst="rect">
            <a:avLst/>
          </a:prstGeom>
          <a:noFill/>
          <a:ln>
            <a:noFill/>
          </a:ln>
        </p:spPr>
        <p:txBody>
          <a:bodyPr/>
          <a:p>
            <a:pPr algn="r">
              <a:lnSpc>
                <a:spcPct val="100000"/>
              </a:lnSpc>
            </a:pPr>
            <a:fld id="{B4AC38EA-34CB-4445-9D3B-8CE6EDD7F5DD}"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68" name="CustomShape 4"/>
          <p:cNvSpPr/>
          <p:nvPr/>
        </p:nvSpPr>
        <p:spPr>
          <a:xfrm>
            <a:off x="685800" y="1770120"/>
            <a:ext cx="7924320" cy="4565880"/>
          </a:xfrm>
          <a:prstGeom prst="rect">
            <a:avLst/>
          </a:prstGeom>
          <a:noFill/>
          <a:ln>
            <a:noFill/>
          </a:ln>
        </p:spPr>
        <p:style>
          <a:lnRef idx="0"/>
          <a:fillRef idx="0"/>
          <a:effectRef idx="0"/>
          <a:fontRef idx="minor"/>
        </p:style>
        <p:txBody>
          <a:bodyPr lIns="90000" rIns="90000" tIns="45000" bIns="45000"/>
          <a:p>
            <a:pPr marL="343080" indent="-342720">
              <a:lnSpc>
                <a:spcPct val="100000"/>
              </a:lnSpc>
              <a:buClr>
                <a:srgbClr val="000000"/>
              </a:buClr>
              <a:buFont typeface="StarSymbol"/>
              <a:buAutoNum type="alphaLcParenR"/>
            </a:pPr>
            <a:r>
              <a:rPr b="0" lang="en-IN" sz="1400" spc="-1" strike="noStrike">
                <a:solidFill>
                  <a:srgbClr val="000000"/>
                </a:solidFill>
                <a:uFill>
                  <a:solidFill>
                    <a:srgbClr val="ffffff"/>
                  </a:solidFill>
                </a:uFill>
                <a:latin typeface="Times New Roman"/>
              </a:rPr>
              <a:t>List all files beginning with character ‘a’ on the screen and also store them in a file called file1.</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0" lang="en-IN" sz="1400" spc="-1" strike="noStrike">
                <a:solidFill>
                  <a:srgbClr val="92d050"/>
                </a:solidFill>
                <a:uFill>
                  <a:solidFill>
                    <a:srgbClr val="ffffff"/>
                  </a:solidFill>
                </a:uFill>
                <a:latin typeface="Times New Roman"/>
              </a:rPr>
              <a:t>Ans: </a:t>
            </a:r>
            <a:r>
              <a:rPr b="1" lang="en-IN" sz="1400" spc="-1" strike="noStrike">
                <a:solidFill>
                  <a:srgbClr val="000000"/>
                </a:solidFill>
                <a:uFill>
                  <a:solidFill>
                    <a:srgbClr val="ffffff"/>
                  </a:solidFill>
                </a:uFill>
                <a:latin typeface="Times New Roman"/>
              </a:rPr>
              <a:t>$ ls  [a] * | tee  file1</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0" lang="en-IN" sz="1400" spc="-1" strike="noStrike">
                <a:solidFill>
                  <a:srgbClr val="000000"/>
                </a:solidFill>
                <a:uFill>
                  <a:solidFill>
                    <a:srgbClr val="ffffff"/>
                  </a:solidFill>
                </a:uFill>
                <a:latin typeface="Times New Roman"/>
              </a:rPr>
              <a:t> </a:t>
            </a:r>
            <a:r>
              <a:rPr b="0" lang="en-IN" sz="1400" spc="-1" strike="noStrike">
                <a:solidFill>
                  <a:srgbClr val="000000"/>
                </a:solidFill>
                <a:uFill>
                  <a:solidFill>
                    <a:srgbClr val="ffffff"/>
                  </a:solidFill>
                </a:uFill>
                <a:latin typeface="Times New Roman"/>
              </a:rPr>
              <a:t>b)  Sort the output of who and display on screen along with total number of users. The same output except the number of users should be stored in a file file1.</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0" lang="en-IN" sz="1400" spc="-1" strike="noStrike">
                <a:solidFill>
                  <a:srgbClr val="000000"/>
                </a:solidFill>
                <a:uFill>
                  <a:solidFill>
                    <a:srgbClr val="ffffff"/>
                  </a:solidFill>
                </a:uFill>
                <a:latin typeface="Times New Roman"/>
              </a:rPr>
              <a:t>Ans: i) </a:t>
            </a:r>
            <a:r>
              <a:rPr b="1" lang="en-IN" sz="1400" spc="-1" strike="noStrike">
                <a:solidFill>
                  <a:srgbClr val="000000"/>
                </a:solidFill>
                <a:uFill>
                  <a:solidFill>
                    <a:srgbClr val="ffffff"/>
                  </a:solidFill>
                </a:uFill>
                <a:latin typeface="Times New Roman"/>
              </a:rPr>
              <a:t>$ who  -q | sort  </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1" lang="en-IN" sz="1400" spc="-1" strike="noStrike">
                <a:solidFill>
                  <a:srgbClr val="000000"/>
                </a:solidFill>
                <a:uFill>
                  <a:solidFill>
                    <a:srgbClr val="ffffff"/>
                  </a:solidFill>
                </a:uFill>
                <a:latin typeface="Times New Roman"/>
              </a:rPr>
              <a:t>       </a:t>
            </a:r>
            <a:r>
              <a:rPr b="1" lang="en-IN" sz="1400" spc="-1" strike="noStrike">
                <a:solidFill>
                  <a:srgbClr val="000000"/>
                </a:solidFill>
                <a:uFill>
                  <a:solidFill>
                    <a:srgbClr val="ffffff"/>
                  </a:solidFill>
                </a:uFill>
                <a:latin typeface="Times New Roman"/>
              </a:rPr>
              <a:t>ii)  $ who   -Hu | cat &gt;&gt;  file1</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buClr>
                <a:srgbClr val="000000"/>
              </a:buClr>
              <a:buFont typeface="StarSymbol"/>
              <a:buAutoNum type="alphaLcParenR" startAt="3"/>
            </a:pPr>
            <a:r>
              <a:rPr b="0" lang="en-IN" sz="1400" spc="-1" strike="noStrike">
                <a:solidFill>
                  <a:srgbClr val="000000"/>
                </a:solidFill>
                <a:uFill>
                  <a:solidFill>
                    <a:srgbClr val="ffffff"/>
                  </a:solidFill>
                </a:uFill>
                <a:latin typeface="Times New Roman"/>
              </a:rPr>
              <a:t>Double space a file</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r>
              <a:rPr b="0" lang="en-IN" sz="1400" spc="-1" strike="noStrike">
                <a:solidFill>
                  <a:srgbClr val="000000"/>
                </a:solidFill>
                <a:uFill>
                  <a:solidFill>
                    <a:srgbClr val="ffffff"/>
                  </a:solidFill>
                </a:uFill>
                <a:latin typeface="Times New Roman"/>
              </a:rPr>
              <a:t>Ans: </a:t>
            </a:r>
            <a:r>
              <a:rPr b="1" lang="en-IN" sz="1400" spc="-1" strike="noStrike">
                <a:solidFill>
                  <a:srgbClr val="000000"/>
                </a:solidFill>
                <a:uFill>
                  <a:solidFill>
                    <a:srgbClr val="ffffff"/>
                  </a:solidFill>
                </a:uFill>
                <a:latin typeface="Arial"/>
              </a:rPr>
              <a:t>$  pr  -d   file1</a:t>
            </a: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gn="just">
              <a:lnSpc>
                <a:spcPct val="100000"/>
              </a:lnSpc>
            </a:pPr>
            <a:r>
              <a:rPr b="0" lang="en-IN" sz="1400" spc="-1" strike="noStrike">
                <a:solidFill>
                  <a:srgbClr val="000000"/>
                </a:solidFill>
                <a:uFill>
                  <a:solidFill>
                    <a:srgbClr val="ffffff"/>
                  </a:solidFill>
                </a:uFill>
                <a:latin typeface="Arial"/>
              </a:rPr>
              <a: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a:p>
            <a:pPr marL="343080" indent="-342720">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CustomShape 1"/>
          <p:cNvSpPr/>
          <p:nvPr/>
        </p:nvSpPr>
        <p:spPr>
          <a:xfrm>
            <a:off x="579600" y="2120760"/>
            <a:ext cx="184320" cy="307440"/>
          </a:xfrm>
          <a:prstGeom prst="rect">
            <a:avLst/>
          </a:prstGeom>
          <a:solidFill>
            <a:srgbClr val="f79646"/>
          </a:solidFill>
          <a:ln w="9360">
            <a:noFill/>
          </a:ln>
        </p:spPr>
        <p:style>
          <a:lnRef idx="0"/>
          <a:fillRef idx="0"/>
          <a:effectRef idx="0"/>
          <a:fontRef idx="minor"/>
        </p:style>
      </p:sp>
      <p:graphicFrame>
        <p:nvGraphicFramePr>
          <p:cNvPr id="70"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71" name="Picture 6" descr=""/>
          <p:cNvPicPr/>
          <p:nvPr/>
        </p:nvPicPr>
        <p:blipFill>
          <a:blip r:embed="rId1"/>
          <a:stretch/>
        </p:blipFill>
        <p:spPr>
          <a:xfrm>
            <a:off x="152280" y="152280"/>
            <a:ext cx="1261800" cy="1066320"/>
          </a:xfrm>
          <a:prstGeom prst="rect">
            <a:avLst/>
          </a:prstGeom>
          <a:ln w="9360">
            <a:noFill/>
          </a:ln>
        </p:spPr>
      </p:pic>
      <p:sp>
        <p:nvSpPr>
          <p:cNvPr id="72" name="TextShape 3"/>
          <p:cNvSpPr txBox="1"/>
          <p:nvPr/>
        </p:nvSpPr>
        <p:spPr>
          <a:xfrm>
            <a:off x="6553080" y="6245280"/>
            <a:ext cx="2133360" cy="475920"/>
          </a:xfrm>
          <a:prstGeom prst="rect">
            <a:avLst/>
          </a:prstGeom>
          <a:noFill/>
          <a:ln>
            <a:noFill/>
          </a:ln>
        </p:spPr>
        <p:txBody>
          <a:bodyPr/>
          <a:p>
            <a:pPr algn="r">
              <a:lnSpc>
                <a:spcPct val="100000"/>
              </a:lnSpc>
            </a:pPr>
            <a:fld id="{87A0EA27-ED9D-4FF0-B55B-D54E5C14C932}"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73" name="CustomShape 4"/>
          <p:cNvSpPr/>
          <p:nvPr/>
        </p:nvSpPr>
        <p:spPr>
          <a:xfrm>
            <a:off x="609480" y="1676520"/>
            <a:ext cx="7772040" cy="3926520"/>
          </a:xfrm>
          <a:prstGeom prst="rect">
            <a:avLst/>
          </a:prstGeom>
          <a:noFill/>
          <a:ln>
            <a:noFill/>
          </a:ln>
        </p:spPr>
        <p:style>
          <a:lnRef idx="0"/>
          <a:fillRef idx="0"/>
          <a:effectRef idx="0"/>
          <a:fontRef idx="minor"/>
        </p:style>
        <p:txBody>
          <a:bodyPr lIns="90000" rIns="90000" tIns="45000" bIns="45000"/>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Linux/Unix </a:t>
            </a:r>
            <a:r>
              <a:rPr b="1" lang="en-IN" sz="1400" spc="-1" strike="noStrike">
                <a:solidFill>
                  <a:srgbClr val="000000"/>
                </a:solidFill>
                <a:uFill>
                  <a:solidFill>
                    <a:srgbClr val="ffffff"/>
                  </a:solidFill>
                </a:uFill>
                <a:latin typeface="Arial"/>
              </a:rPr>
              <a:t>pr </a:t>
            </a:r>
            <a:r>
              <a:rPr b="0" lang="en-IN" sz="1400" spc="-1" strike="noStrike">
                <a:solidFill>
                  <a:srgbClr val="000000"/>
                </a:solidFill>
                <a:uFill>
                  <a:solidFill>
                    <a:srgbClr val="ffffff"/>
                  </a:solidFill>
                </a:uFill>
                <a:latin typeface="Arial"/>
              </a:rPr>
              <a:t>command is used to prepare a file for printing by adding suitable footers, headers, and the formatted text. </a:t>
            </a:r>
            <a:r>
              <a:rPr b="1" lang="en-IN" sz="1400" spc="-1" strike="noStrike">
                <a:solidFill>
                  <a:srgbClr val="000000"/>
                </a:solidFill>
                <a:uFill>
                  <a:solidFill>
                    <a:srgbClr val="ffffff"/>
                  </a:solidFill>
                </a:uFill>
                <a:latin typeface="Arial"/>
              </a:rPr>
              <a:t>pr</a:t>
            </a:r>
            <a:r>
              <a:rPr b="0" lang="en-IN" sz="1400" spc="-1" strike="noStrike">
                <a:solidFill>
                  <a:srgbClr val="000000"/>
                </a:solidFill>
                <a:uFill>
                  <a:solidFill>
                    <a:srgbClr val="ffffff"/>
                  </a:solidFill>
                </a:uFill>
                <a:latin typeface="Arial"/>
              </a:rPr>
              <a:t> command actually adds 5 lines of margin both at the top and bottom of the page</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Example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pr -3 abc.txt here abc.txt is the name of file.</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print this content in 3 columns we will use the following command.</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To suppress the headers and footers the -t option is used.</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pr -t abc.txt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Times New Roman"/>
              </a:rPr>
              <a:t>d) Select lines 5 to 10 of a file</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Ans : </a:t>
            </a:r>
            <a:r>
              <a:rPr b="1" lang="en-IN" sz="1400" spc="-1" strike="noStrike">
                <a:solidFill>
                  <a:srgbClr val="000000"/>
                </a:solidFill>
                <a:uFill>
                  <a:solidFill>
                    <a:srgbClr val="ffffff"/>
                  </a:solidFill>
                </a:uFill>
                <a:latin typeface="Arial"/>
              </a:rPr>
              <a:t>$  head  -10  file1 |  tail  -n  -5</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 name="CustomShape 1"/>
          <p:cNvSpPr/>
          <p:nvPr/>
        </p:nvSpPr>
        <p:spPr>
          <a:xfrm>
            <a:off x="579600" y="2120760"/>
            <a:ext cx="184320" cy="307440"/>
          </a:xfrm>
          <a:prstGeom prst="rect">
            <a:avLst/>
          </a:prstGeom>
          <a:solidFill>
            <a:srgbClr val="f79646"/>
          </a:solidFill>
          <a:ln w="9360">
            <a:noFill/>
          </a:ln>
        </p:spPr>
        <p:style>
          <a:lnRef idx="0"/>
          <a:fillRef idx="0"/>
          <a:effectRef idx="0"/>
          <a:fontRef idx="minor"/>
        </p:style>
      </p:sp>
      <p:graphicFrame>
        <p:nvGraphicFramePr>
          <p:cNvPr id="75"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76" name="Picture 6" descr=""/>
          <p:cNvPicPr/>
          <p:nvPr/>
        </p:nvPicPr>
        <p:blipFill>
          <a:blip r:embed="rId1"/>
          <a:stretch/>
        </p:blipFill>
        <p:spPr>
          <a:xfrm>
            <a:off x="152280" y="152280"/>
            <a:ext cx="1261800" cy="1066320"/>
          </a:xfrm>
          <a:prstGeom prst="rect">
            <a:avLst/>
          </a:prstGeom>
          <a:ln w="9360">
            <a:noFill/>
          </a:ln>
        </p:spPr>
      </p:pic>
      <p:sp>
        <p:nvSpPr>
          <p:cNvPr id="77" name="TextShape 3"/>
          <p:cNvSpPr txBox="1"/>
          <p:nvPr/>
        </p:nvSpPr>
        <p:spPr>
          <a:xfrm>
            <a:off x="6553080" y="6245280"/>
            <a:ext cx="2133360" cy="475920"/>
          </a:xfrm>
          <a:prstGeom prst="rect">
            <a:avLst/>
          </a:prstGeom>
          <a:noFill/>
          <a:ln>
            <a:noFill/>
          </a:ln>
        </p:spPr>
        <p:txBody>
          <a:bodyPr/>
          <a:p>
            <a:pPr algn="r">
              <a:lnSpc>
                <a:spcPct val="100000"/>
              </a:lnSpc>
            </a:pPr>
            <a:fld id="{D18044F4-62E6-40DE-A0E1-92F85448FDC9}"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78" name="CustomShape 4"/>
          <p:cNvSpPr/>
          <p:nvPr/>
        </p:nvSpPr>
        <p:spPr>
          <a:xfrm>
            <a:off x="231840" y="1676520"/>
            <a:ext cx="6899040" cy="4779000"/>
          </a:xfrm>
          <a:prstGeom prst="rect">
            <a:avLst/>
          </a:prstGeom>
          <a:noFill/>
          <a:ln>
            <a:noFill/>
          </a:ln>
        </p:spPr>
        <p:style>
          <a:lnRef idx="0"/>
          <a:fillRef idx="0"/>
          <a:effectRef idx="0"/>
          <a:fontRef idx="minor"/>
        </p:style>
        <p:txBody>
          <a:bodyPr wrap="none" lIns="90000" rIns="90000" tIns="45000" bIns="45000"/>
          <a:p>
            <a:pPr>
              <a:lnSpc>
                <a:spcPct val="100000"/>
              </a:lnSpc>
            </a:pPr>
            <a:r>
              <a:rPr b="0" lang="en-IN" sz="1400" spc="-1" strike="noStrike">
                <a:solidFill>
                  <a:srgbClr val="000000"/>
                </a:solidFill>
                <a:uFill>
                  <a:solidFill>
                    <a:srgbClr val="ffffff"/>
                  </a:solidFill>
                </a:uFill>
                <a:latin typeface="Arial"/>
              </a:rPr>
              <a:t>e) Find the user name and group id from the file /etc/passwd using the cut command.</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Times New Roman"/>
              </a:rPr>
              <a:t>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Times New Roman"/>
              </a:rPr>
              <a:t> </a:t>
            </a:r>
            <a:r>
              <a:rPr b="1" lang="en-IN" sz="1400" spc="-1" strike="noStrike">
                <a:solidFill>
                  <a:srgbClr val="000000"/>
                </a:solidFill>
                <a:uFill>
                  <a:solidFill>
                    <a:srgbClr val="ffffff"/>
                  </a:solidFill>
                </a:uFill>
                <a:latin typeface="Times New Roman"/>
              </a:rPr>
              <a:t>$  cut  -d  “:”   -f  1,4  /etc/passwd</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cut command in Linux:</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The cut command in UNIX is a command for cutting out the sections from each line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of files and writing the result to standard output. It can be used to cut parts of a line</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by byte position, character and field.</a:t>
            </a:r>
            <a:endParaRPr b="0" lang="en-IN" sz="1800" spc="-1" strike="noStrike">
              <a:solidFill>
                <a:srgbClr val="000000"/>
              </a:solidFill>
              <a:uFill>
                <a:solidFill>
                  <a:srgbClr val="ffffff"/>
                </a:solidFill>
              </a:uFill>
              <a:latin typeface="Arial"/>
            </a:endParaRPr>
          </a:p>
          <a:p>
            <a:pPr marL="216000" indent="-216000">
              <a:lnSpc>
                <a:spcPct val="100000"/>
              </a:lnSpc>
              <a:buClr>
                <a:srgbClr val="000000"/>
              </a:buClr>
              <a:buFont typeface="Wingdings" charset="2"/>
              <a:buChar char=""/>
            </a:pPr>
            <a:r>
              <a:rPr b="1" lang="en-IN" sz="1400" spc="-1" strike="noStrike">
                <a:solidFill>
                  <a:srgbClr val="000000"/>
                </a:solidFill>
                <a:uFill>
                  <a:solidFill>
                    <a:srgbClr val="ffffff"/>
                  </a:solidFill>
                </a:uFill>
                <a:latin typeface="Arial"/>
              </a:rPr>
              <a:t>-b(byte):</a:t>
            </a:r>
            <a:r>
              <a:rPr b="0" lang="en-IN" sz="1400" spc="-1" strike="noStrike">
                <a:solidFill>
                  <a:srgbClr val="000000"/>
                </a:solidFill>
                <a:uFill>
                  <a:solidFill>
                    <a:srgbClr val="ffffff"/>
                  </a:solidFill>
                </a:uFill>
                <a:latin typeface="Arial"/>
              </a:rPr>
              <a:t> To extract the specific bytes, you need to follow -b option with the list of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byte numbers separated by comma.</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-c (column):</a:t>
            </a:r>
            <a:r>
              <a:rPr b="0" lang="en-IN" sz="1400" spc="-1" strike="noStrike">
                <a:solidFill>
                  <a:srgbClr val="000000"/>
                </a:solidFill>
                <a:uFill>
                  <a:solidFill>
                    <a:srgbClr val="ffffff"/>
                  </a:solidFill>
                </a:uFill>
                <a:latin typeface="Arial"/>
              </a:rPr>
              <a:t> To cut by character use the -c option.</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cut -c 2,5,7 state.txt</a:t>
            </a:r>
            <a:r>
              <a:rPr b="0" lang="en-IN" sz="14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nr rah sm ir hti</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cut -c 1- state.txt</a:t>
            </a:r>
            <a:r>
              <a:rPr b="0" lang="en-IN" sz="1400" spc="-1" strike="noStrike">
                <a:solidFill>
                  <a:srgbClr val="000000"/>
                </a:solidFill>
                <a:uFill>
                  <a:solidFill>
                    <a:srgbClr val="ffffff"/>
                  </a:solidFill>
                </a:uFill>
                <a:latin typeface="Arial"/>
              </a:rPr>
              <a:t>  -&gt; [First Char to all]</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Andhra Pradesh</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Arunachal Pradesh</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Assam Bihar</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Chhattisgarh</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
        <p:nvSpPr>
          <p:cNvPr id="79" name="CustomShape 5"/>
          <p:cNvSpPr/>
          <p:nvPr/>
        </p:nvSpPr>
        <p:spPr>
          <a:xfrm>
            <a:off x="6858000" y="4800600"/>
            <a:ext cx="1904760" cy="1371240"/>
          </a:xfrm>
          <a:prstGeom prst="rect">
            <a:avLst/>
          </a:prstGeom>
          <a:solidFill>
            <a:srgbClr val="bbe0e3"/>
          </a:solidFill>
          <a:ln w="9360">
            <a:solidFill>
              <a:srgbClr val="000000"/>
            </a:solidFill>
            <a:round/>
          </a:ln>
        </p:spPr>
        <p:style>
          <a:lnRef idx="0"/>
          <a:fillRef idx="0"/>
          <a:effectRef idx="0"/>
          <a:fontRef idx="minor"/>
        </p:style>
        <p:txBody>
          <a:bodyPr wrap="none" anchor="ctr"/>
          <a:p>
            <a:pPr>
              <a:lnSpc>
                <a:spcPct val="100000"/>
              </a:lnSpc>
            </a:pPr>
            <a:r>
              <a:rPr b="0" lang="en-IN" sz="1400" spc="-1" strike="noStrike">
                <a:solidFill>
                  <a:srgbClr val="000000"/>
                </a:solidFill>
                <a:uFill>
                  <a:solidFill>
                    <a:srgbClr val="ffffff"/>
                  </a:solidFill>
                </a:uFill>
                <a:latin typeface="Arial"/>
              </a:rPr>
              <a:t>$ cat state.txt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Andhra Pradesh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Arunachal Pradesh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Assam Bihar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Chhattisgarh</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CustomShape 1"/>
          <p:cNvSpPr/>
          <p:nvPr/>
        </p:nvSpPr>
        <p:spPr>
          <a:xfrm>
            <a:off x="579600" y="2120760"/>
            <a:ext cx="184320" cy="307440"/>
          </a:xfrm>
          <a:prstGeom prst="rect">
            <a:avLst/>
          </a:prstGeom>
          <a:solidFill>
            <a:srgbClr val="f79646"/>
          </a:solidFill>
          <a:ln w="9360">
            <a:noFill/>
          </a:ln>
        </p:spPr>
        <p:style>
          <a:lnRef idx="0"/>
          <a:fillRef idx="0"/>
          <a:effectRef idx="0"/>
          <a:fontRef idx="minor"/>
        </p:style>
      </p:sp>
      <p:graphicFrame>
        <p:nvGraphicFramePr>
          <p:cNvPr id="81"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82" name="Picture 6" descr=""/>
          <p:cNvPicPr/>
          <p:nvPr/>
        </p:nvPicPr>
        <p:blipFill>
          <a:blip r:embed="rId1"/>
          <a:stretch/>
        </p:blipFill>
        <p:spPr>
          <a:xfrm>
            <a:off x="152280" y="152280"/>
            <a:ext cx="1261800" cy="1066320"/>
          </a:xfrm>
          <a:prstGeom prst="rect">
            <a:avLst/>
          </a:prstGeom>
          <a:ln w="9360">
            <a:noFill/>
          </a:ln>
        </p:spPr>
      </p:pic>
      <p:sp>
        <p:nvSpPr>
          <p:cNvPr id="83" name="TextShape 3"/>
          <p:cNvSpPr txBox="1"/>
          <p:nvPr/>
        </p:nvSpPr>
        <p:spPr>
          <a:xfrm>
            <a:off x="6553080" y="6245280"/>
            <a:ext cx="2133360" cy="475920"/>
          </a:xfrm>
          <a:prstGeom prst="rect">
            <a:avLst/>
          </a:prstGeom>
          <a:noFill/>
          <a:ln>
            <a:noFill/>
          </a:ln>
        </p:spPr>
        <p:txBody>
          <a:bodyPr/>
          <a:p>
            <a:pPr algn="r">
              <a:lnSpc>
                <a:spcPct val="100000"/>
              </a:lnSpc>
            </a:pPr>
            <a:fld id="{E85BCAA0-5141-4503-A218-35D267CF309A}"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84" name="CustomShape 4"/>
          <p:cNvSpPr/>
          <p:nvPr/>
        </p:nvSpPr>
        <p:spPr>
          <a:xfrm>
            <a:off x="229680" y="1676520"/>
            <a:ext cx="1799640" cy="1582200"/>
          </a:xfrm>
          <a:prstGeom prst="rect">
            <a:avLst/>
          </a:prstGeom>
          <a:noFill/>
          <a:ln>
            <a:noFill/>
          </a:ln>
        </p:spPr>
        <p:style>
          <a:lnRef idx="0"/>
          <a:fillRef idx="0"/>
          <a:effectRef idx="0"/>
          <a:fontRef idx="minor"/>
        </p:style>
        <p:txBody>
          <a:bodyPr wrap="none" lIns="90000" rIns="90000" tIns="45000" bIns="45000"/>
          <a:p>
            <a:pPr>
              <a:lnSpc>
                <a:spcPct val="100000"/>
              </a:lnSpc>
            </a:pPr>
            <a:r>
              <a:rPr b="1" lang="en-IN" sz="1400" spc="-1" strike="noStrike">
                <a:solidFill>
                  <a:srgbClr val="000000"/>
                </a:solidFill>
                <a:uFill>
                  <a:solidFill>
                    <a:srgbClr val="ffffff"/>
                  </a:solidFill>
                </a:uFill>
                <a:latin typeface="Arial"/>
              </a:rPr>
              <a:t>$ cut -c -5 state.txt</a:t>
            </a:r>
            <a:r>
              <a:rPr b="0" lang="en-IN" sz="1400" spc="-1" strike="noStrike">
                <a:solidFill>
                  <a:srgbClr val="000000"/>
                </a:solidFill>
                <a:uFill>
                  <a:solidFill>
                    <a:srgbClr val="ffffff"/>
                  </a:solidFill>
                </a:uFill>
                <a:latin typeface="Arial"/>
              </a:rPr>
              <a:t>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Andhr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Aruna</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Assam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Bihar</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Chhat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
        <p:nvSpPr>
          <p:cNvPr id="85" name="CustomShape 5"/>
          <p:cNvSpPr/>
          <p:nvPr/>
        </p:nvSpPr>
        <p:spPr>
          <a:xfrm>
            <a:off x="7238880" y="1371600"/>
            <a:ext cx="1904760" cy="1371240"/>
          </a:xfrm>
          <a:prstGeom prst="rect">
            <a:avLst/>
          </a:prstGeom>
          <a:solidFill>
            <a:srgbClr val="bbe0e3"/>
          </a:solidFill>
          <a:ln w="9360">
            <a:solidFill>
              <a:srgbClr val="000000"/>
            </a:solidFill>
            <a:round/>
          </a:ln>
        </p:spPr>
        <p:style>
          <a:lnRef idx="0"/>
          <a:fillRef idx="0"/>
          <a:effectRef idx="0"/>
          <a:fontRef idx="minor"/>
        </p:style>
        <p:txBody>
          <a:bodyPr wrap="none" anchor="ctr"/>
          <a:p>
            <a:pPr>
              <a:lnSpc>
                <a:spcPct val="100000"/>
              </a:lnSpc>
            </a:pPr>
            <a:r>
              <a:rPr b="0" lang="en-IN" sz="1400" spc="-1" strike="noStrike">
                <a:solidFill>
                  <a:srgbClr val="000000"/>
                </a:solidFill>
                <a:uFill>
                  <a:solidFill>
                    <a:srgbClr val="ffffff"/>
                  </a:solidFill>
                </a:uFill>
                <a:latin typeface="Arial"/>
              </a:rPr>
              <a:t>$ cat state.txt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Andhra Pradesh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Arunachal Pradesh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Assam Bihar </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Chhattisgarh</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
        <p:nvSpPr>
          <p:cNvPr id="86" name="CustomShape 6"/>
          <p:cNvSpPr/>
          <p:nvPr/>
        </p:nvSpPr>
        <p:spPr>
          <a:xfrm>
            <a:off x="304920" y="3505320"/>
            <a:ext cx="8838720" cy="2647800"/>
          </a:xfrm>
          <a:prstGeom prst="rect">
            <a:avLst/>
          </a:prstGeom>
          <a:noFill/>
          <a:ln>
            <a:noFill/>
          </a:ln>
        </p:spPr>
        <p:style>
          <a:lnRef idx="0"/>
          <a:fillRef idx="0"/>
          <a:effectRef idx="0"/>
          <a:fontRef idx="minor"/>
        </p:style>
        <p:txBody>
          <a:bodyPr lIns="90000" rIns="90000" tIns="45000" bIns="45000"/>
          <a:p>
            <a:pPr>
              <a:lnSpc>
                <a:spcPct val="100000"/>
              </a:lnSpc>
            </a:pPr>
            <a:r>
              <a:rPr b="1" lang="en-IN" sz="1400" spc="-1" strike="noStrike">
                <a:solidFill>
                  <a:srgbClr val="000000"/>
                </a:solidFill>
                <a:uFill>
                  <a:solidFill>
                    <a:srgbClr val="ffffff"/>
                  </a:solidFill>
                </a:uFill>
                <a:latin typeface="Arial"/>
              </a:rPr>
              <a:t>-f (field):</a:t>
            </a:r>
            <a:r>
              <a:rPr b="0" lang="en-IN" sz="1400" spc="-1" strike="noStrike">
                <a:solidFill>
                  <a:srgbClr val="000000"/>
                </a:solidFill>
                <a:uFill>
                  <a:solidFill>
                    <a:srgbClr val="ffffff"/>
                  </a:solidFill>
                </a:uFill>
                <a:latin typeface="Arial"/>
              </a:rPr>
              <a:t> </a:t>
            </a:r>
            <a:r>
              <a:rPr b="1" lang="en-IN" sz="1400" spc="-1" strike="noStrike">
                <a:solidFill>
                  <a:srgbClr val="000000"/>
                </a:solidFill>
                <a:uFill>
                  <a:solidFill>
                    <a:srgbClr val="ffffff"/>
                  </a:solidFill>
                </a:uFill>
                <a:latin typeface="Arial"/>
              </a:rPr>
              <a:t>-c</a:t>
            </a:r>
            <a:r>
              <a:rPr b="0" lang="en-IN" sz="1400" spc="-1" strike="noStrike">
                <a:solidFill>
                  <a:srgbClr val="000000"/>
                </a:solidFill>
                <a:uFill>
                  <a:solidFill>
                    <a:srgbClr val="ffffff"/>
                  </a:solidFill>
                </a:uFill>
                <a:latin typeface="Arial"/>
              </a:rPr>
              <a:t> option is useful for fixed-length lines. Most unix files doesn’t have fixed-length lines. To extract the useful information you need to cut by fields rather than columns. List of the fields number specified must be separated by comma. </a:t>
            </a:r>
            <a:r>
              <a:rPr b="0" i="1" lang="en-IN" sz="1400" spc="-1" strike="noStrike">
                <a:solidFill>
                  <a:srgbClr val="000000"/>
                </a:solidFill>
                <a:uFill>
                  <a:solidFill>
                    <a:srgbClr val="ffffff"/>
                  </a:solidFill>
                </a:uFill>
                <a:latin typeface="Arial"/>
              </a:rPr>
              <a:t>Ranges are not described with -f option</a:t>
            </a:r>
            <a:r>
              <a:rPr b="0" lang="en-IN" sz="1400" spc="-1" strike="noStrike">
                <a:solidFill>
                  <a:srgbClr val="000000"/>
                </a:solidFill>
                <a:uFill>
                  <a:solidFill>
                    <a:srgbClr val="ffffff"/>
                  </a:solidFill>
                </a:uFill>
                <a:latin typeface="Arial"/>
              </a:rPr>
              <a:t>. </a:t>
            </a:r>
            <a:r>
              <a:rPr b="1" lang="en-IN" sz="1400" spc="-1" strike="noStrike">
                <a:solidFill>
                  <a:srgbClr val="000000"/>
                </a:solidFill>
                <a:uFill>
                  <a:solidFill>
                    <a:srgbClr val="ffffff"/>
                  </a:solidFill>
                </a:uFill>
                <a:latin typeface="Arial"/>
              </a:rPr>
              <a:t>cut </a:t>
            </a:r>
            <a:r>
              <a:rPr b="0" lang="en-IN" sz="1400" spc="-1" strike="noStrike">
                <a:solidFill>
                  <a:srgbClr val="000000"/>
                </a:solidFill>
                <a:uFill>
                  <a:solidFill>
                    <a:srgbClr val="ffffff"/>
                  </a:solidFill>
                </a:uFill>
                <a:latin typeface="Arial"/>
              </a:rPr>
              <a:t>uses </a:t>
            </a:r>
            <a:r>
              <a:rPr b="1" lang="en-IN" sz="1400" spc="-1" strike="noStrike">
                <a:solidFill>
                  <a:srgbClr val="000000"/>
                </a:solidFill>
                <a:uFill>
                  <a:solidFill>
                    <a:srgbClr val="ffffff"/>
                  </a:solidFill>
                </a:uFill>
                <a:latin typeface="Arial"/>
              </a:rPr>
              <a:t>tab </a:t>
            </a:r>
            <a:r>
              <a:rPr b="0" lang="en-IN" sz="1400" spc="-1" strike="noStrike">
                <a:solidFill>
                  <a:srgbClr val="000000"/>
                </a:solidFill>
                <a:uFill>
                  <a:solidFill>
                    <a:srgbClr val="ffffff"/>
                  </a:solidFill>
                </a:uFill>
                <a:latin typeface="Arial"/>
              </a:rPr>
              <a:t>as a default field delimiter but can also work with other delimiter by using </a:t>
            </a:r>
            <a:r>
              <a:rPr b="1" lang="en-IN" sz="1400" spc="-1" strike="noStrike">
                <a:solidFill>
                  <a:srgbClr val="000000"/>
                </a:solidFill>
                <a:uFill>
                  <a:solidFill>
                    <a:srgbClr val="ffffff"/>
                  </a:solidFill>
                </a:uFill>
                <a:latin typeface="Arial"/>
              </a:rPr>
              <a:t>-d</a:t>
            </a:r>
            <a:r>
              <a:rPr b="0" lang="en-IN" sz="1400" spc="-1" strike="noStrike">
                <a:solidFill>
                  <a:srgbClr val="000000"/>
                </a:solidFill>
                <a:uFill>
                  <a:solidFill>
                    <a:srgbClr val="ffffff"/>
                  </a:solidFill>
                </a:uFill>
                <a:latin typeface="Arial"/>
              </a:rPr>
              <a:t> option.</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ff0000"/>
                </a:solidFill>
                <a:uFill>
                  <a:solidFill>
                    <a:srgbClr val="ffffff"/>
                  </a:solidFill>
                </a:uFill>
                <a:latin typeface="Arial"/>
              </a:rPr>
              <a:t>$cut -d "delimiter" -f (field number) file.txt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0000"/>
                </a:solidFill>
                <a:uFill>
                  <a:solidFill>
                    <a:srgbClr val="ffffff"/>
                  </a:solidFill>
                </a:uFill>
                <a:latin typeface="Arial"/>
              </a:rPr>
              <a:t>Q: Find the user name and group id from the file /etc/passwd using the cut command</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cut  -d  “:”   -f  1,4  /etc/passwd</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0000"/>
                </a:solidFill>
                <a:uFill>
                  <a:solidFill>
                    <a:srgbClr val="ffffff"/>
                  </a:solidFill>
                </a:uFill>
                <a:latin typeface="Arial"/>
              </a:rPr>
              <a:t>Q: Extract the names of the users from /etc/passwd after ignoring the first 10 entries.</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cut  -d   “:”  -f   1   /etc/passwd | tail  -n  +11</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CustomShape 1"/>
          <p:cNvSpPr/>
          <p:nvPr/>
        </p:nvSpPr>
        <p:spPr>
          <a:xfrm>
            <a:off x="579600" y="2120760"/>
            <a:ext cx="982440" cy="360"/>
          </a:xfrm>
          <a:prstGeom prst="rect">
            <a:avLst/>
          </a:prstGeom>
          <a:solidFill>
            <a:srgbClr val="f79646"/>
          </a:solidFill>
          <a:ln w="9360">
            <a:noFill/>
          </a:ln>
        </p:spPr>
        <p:style>
          <a:lnRef idx="0"/>
          <a:fillRef idx="0"/>
          <a:effectRef idx="0"/>
          <a:fontRef idx="minor"/>
        </p:style>
      </p:sp>
      <p:graphicFrame>
        <p:nvGraphicFramePr>
          <p:cNvPr id="88" name="Table 2"/>
          <p:cNvGraphicFramePr/>
          <p:nvPr/>
        </p:nvGraphicFramePr>
        <p:xfrm>
          <a:off x="0" y="0"/>
          <a:ext cx="9143280" cy="1537920"/>
        </p:xfrm>
        <a:graphic>
          <a:graphicData uri="http://schemas.openxmlformats.org/drawingml/2006/table">
            <a:tbl>
              <a:tblPr/>
              <a:tblGrid>
                <a:gridCol w="1071360"/>
                <a:gridCol w="7843680"/>
                <a:gridCol w="228600"/>
              </a:tblGrid>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hMerge="1">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682200">
                <a:tc row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xBody>
                    <a:bodyPr tIns="45360" bIns="45360"/>
                    <a:p>
                      <a:pPr algn="ctr">
                        <a:lnSpc>
                          <a:spcPct val="100000"/>
                        </a:lnSpc>
                      </a:pPr>
                      <a:r>
                        <a:rPr b="1" lang="en-IN" sz="2000" spc="-1" strike="noStrike">
                          <a:solidFill>
                            <a:srgbClr val="ffffff"/>
                          </a:solidFill>
                          <a:uFill>
                            <a:solidFill>
                              <a:srgbClr val="ffffff"/>
                            </a:solidFill>
                          </a:uFill>
                          <a:latin typeface="Cambria"/>
                        </a:rPr>
                        <a:t>UNIVERSITY OF ENGINEERING &amp; MANAGEMENT, KOLKATA</a:t>
                      </a:r>
                      <a:endParaRPr b="0" lang="en-IN" sz="1800" spc="-1" strike="noStrike">
                        <a:solidFill>
                          <a:srgbClr val="000000"/>
                        </a:solidFill>
                        <a:uFill>
                          <a:solidFill>
                            <a:srgbClr val="ffffff"/>
                          </a:solidFill>
                        </a:uFill>
                        <a:latin typeface="Arial"/>
                      </a:endParaRPr>
                    </a:p>
                  </a:txBody>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c>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r h="428040">
                <a:tc gridSpan="2">
                  <a:tcPr marL="91440" marR="91440">
                    <a:lnL w="12240">
                      <a:solidFill>
                        <a:srgbClr val="000000"/>
                      </a:solidFill>
                    </a:lnL>
                    <a:lnR w="12240">
                      <a:solidFill>
                        <a:srgbClr val="000000"/>
                      </a:solidFill>
                    </a:lnR>
                    <a:lnT w="12240">
                      <a:solidFill>
                        <a:srgbClr val="000000"/>
                      </a:solidFill>
                    </a:lnT>
                    <a:lnB w="12240">
                      <a:solidFill>
                        <a:srgbClr val="000000"/>
                      </a:solidFill>
                    </a:lnB>
                    <a:solidFill>
                      <a:srgbClr val="ff0000"/>
                    </a:solidFill>
                  </a:tcPr>
                </a:tc>
              </a:tr>
            </a:tbl>
          </a:graphicData>
        </a:graphic>
      </p:graphicFrame>
      <p:pic>
        <p:nvPicPr>
          <p:cNvPr id="89" name="Picture 6" descr=""/>
          <p:cNvPicPr/>
          <p:nvPr/>
        </p:nvPicPr>
        <p:blipFill>
          <a:blip r:embed="rId1"/>
          <a:stretch/>
        </p:blipFill>
        <p:spPr>
          <a:xfrm>
            <a:off x="152280" y="152280"/>
            <a:ext cx="1261800" cy="1066320"/>
          </a:xfrm>
          <a:prstGeom prst="rect">
            <a:avLst/>
          </a:prstGeom>
          <a:ln w="9360">
            <a:noFill/>
          </a:ln>
        </p:spPr>
      </p:pic>
      <p:sp>
        <p:nvSpPr>
          <p:cNvPr id="90" name="TextShape 3"/>
          <p:cNvSpPr txBox="1"/>
          <p:nvPr/>
        </p:nvSpPr>
        <p:spPr>
          <a:xfrm>
            <a:off x="6553080" y="6245280"/>
            <a:ext cx="2133360" cy="475920"/>
          </a:xfrm>
          <a:prstGeom prst="rect">
            <a:avLst/>
          </a:prstGeom>
          <a:noFill/>
          <a:ln>
            <a:noFill/>
          </a:ln>
        </p:spPr>
        <p:txBody>
          <a:bodyPr/>
          <a:p>
            <a:pPr algn="r">
              <a:lnSpc>
                <a:spcPct val="100000"/>
              </a:lnSpc>
            </a:pPr>
            <a:fld id="{78F17D0C-B4DE-43E1-B6AE-F28072525120}" type="slidenum">
              <a:rPr b="0" lang="en-IN" sz="1400" spc="-1" strike="noStrike">
                <a:solidFill>
                  <a:srgbClr val="000000"/>
                </a:solidFill>
                <a:uFill>
                  <a:solidFill>
                    <a:srgbClr val="ffffff"/>
                  </a:solidFill>
                </a:uFill>
                <a:latin typeface="Arial"/>
              </a:rPr>
              <a:t>&lt;number&gt;</a:t>
            </a:fld>
            <a:endParaRPr b="0" lang="en-IN" sz="1400" spc="-1" strike="noStrike">
              <a:solidFill>
                <a:srgbClr val="000000"/>
              </a:solidFill>
              <a:uFill>
                <a:solidFill>
                  <a:srgbClr val="ffffff"/>
                </a:solidFill>
              </a:uFill>
              <a:latin typeface="Times New Roman"/>
            </a:endParaRPr>
          </a:p>
        </p:txBody>
      </p:sp>
      <p:sp>
        <p:nvSpPr>
          <p:cNvPr id="91" name="CustomShape 4"/>
          <p:cNvSpPr/>
          <p:nvPr/>
        </p:nvSpPr>
        <p:spPr>
          <a:xfrm>
            <a:off x="0" y="1523880"/>
            <a:ext cx="8915040" cy="5478840"/>
          </a:xfrm>
          <a:prstGeom prst="rect">
            <a:avLst/>
          </a:prstGeom>
          <a:noFill/>
          <a:ln>
            <a:noFill/>
          </a:ln>
        </p:spPr>
        <p:style>
          <a:lnRef idx="0"/>
          <a:fillRef idx="0"/>
          <a:effectRef idx="0"/>
          <a:fontRef idx="minor"/>
        </p:style>
        <p:txBody>
          <a:bodyPr lIns="90000" rIns="90000" tIns="45000" bIns="45000"/>
          <a:p>
            <a:pPr>
              <a:lnSpc>
                <a:spcPct val="100000"/>
              </a:lnSpc>
            </a:pPr>
            <a:r>
              <a:rPr b="0" lang="en-IN" sz="1400" spc="-1" strike="noStrike">
                <a:solidFill>
                  <a:srgbClr val="000000"/>
                </a:solidFill>
                <a:uFill>
                  <a:solidFill>
                    <a:srgbClr val="ffffff"/>
                  </a:solidFill>
                </a:uFill>
                <a:latin typeface="Arial"/>
              </a:rPr>
              <a:t>g) Sort the file /etc/passwd on GUID (primary) and UID (secondary) so that the users with the same GUID are placed together. User with a lower UID should be placed higher in the list.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g)    $ cut  -d   “:”  -f  3,4  /etc/passwd  | sort  -n</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000000"/>
                </a:solidFill>
                <a:uFill>
                  <a:solidFill>
                    <a:srgbClr val="ffffff"/>
                  </a:solidFill>
                </a:uFill>
                <a:latin typeface="Arial"/>
              </a:rPr>
              <a:t> </a:t>
            </a:r>
            <a:r>
              <a:rPr b="0" lang="en-IN" sz="1400" spc="-1" strike="noStrike">
                <a:solidFill>
                  <a:srgbClr val="000000"/>
                </a:solidFill>
                <a:uFill>
                  <a:solidFill>
                    <a:srgbClr val="ffffff"/>
                  </a:solidFill>
                </a:uFill>
                <a:latin typeface="Arial"/>
              </a:rPr>
              <a:t>h) List from /etc/passwd the UID and the user having the highest UID.</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a:t>
            </a:r>
            <a:r>
              <a:rPr b="1" lang="en-IN" sz="1400" spc="-1" strike="noStrike">
                <a:solidFill>
                  <a:srgbClr val="000000"/>
                </a:solidFill>
                <a:uFill>
                  <a:solidFill>
                    <a:srgbClr val="ffffff"/>
                  </a:solidFill>
                </a:uFill>
                <a:latin typeface="Arial"/>
              </a:rPr>
              <a:t>h)    $ sort   -t   “:”  -r  -n  -k  3   /etc/passwd  |  cut  -d   “:”  -f    1,3  |  head  -1</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0000"/>
                </a:solidFill>
                <a:uFill>
                  <a:solidFill>
                    <a:srgbClr val="ffffff"/>
                  </a:solidFill>
                </a:uFill>
                <a:latin typeface="Arial"/>
              </a:rPr>
              <a:t>Q: Device a sequence which lists the five largest files in the current directory.</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ls   -lS  |  head   -6</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0000"/>
                </a:solidFill>
                <a:uFill>
                  <a:solidFill>
                    <a:srgbClr val="ffffff"/>
                  </a:solidFill>
                </a:uFill>
                <a:latin typeface="Arial"/>
              </a:rPr>
              <a:t>Q: Remove duplicate lines from a file. </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uniq  file1     [</a:t>
            </a:r>
            <a:r>
              <a:rPr b="0" lang="en-IN" sz="1400" spc="-1" strike="noStrike">
                <a:solidFill>
                  <a:srgbClr val="000000"/>
                </a:solidFill>
                <a:uFill>
                  <a:solidFill>
                    <a:srgbClr val="ffffff"/>
                  </a:solidFill>
                </a:uFill>
                <a:latin typeface="Arial"/>
              </a:rPr>
              <a:t>The linux  </a:t>
            </a:r>
            <a:r>
              <a:rPr b="1" lang="en-IN" sz="1400" spc="-1" strike="noStrike">
                <a:solidFill>
                  <a:srgbClr val="000000"/>
                </a:solidFill>
                <a:uFill>
                  <a:solidFill>
                    <a:srgbClr val="ffffff"/>
                  </a:solidFill>
                </a:uFill>
                <a:latin typeface="Arial"/>
              </a:rPr>
              <a:t>uniq</a:t>
            </a:r>
            <a:r>
              <a:rPr b="0" lang="en-IN" sz="1400" spc="-1" strike="noStrike">
                <a:solidFill>
                  <a:srgbClr val="000000"/>
                </a:solidFill>
                <a:uFill>
                  <a:solidFill>
                    <a:srgbClr val="ffffff"/>
                  </a:solidFill>
                </a:uFill>
                <a:latin typeface="Arial"/>
              </a:rPr>
              <a:t> command is basically used to remove all repeated lines in a file. </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a:t>
            </a:r>
            <a:r>
              <a:rPr b="1" lang="en-IN" sz="1400" spc="-1" strike="noStrike">
                <a:solidFill>
                  <a:srgbClr val="000000"/>
                </a:solidFill>
                <a:uFill>
                  <a:solidFill>
                    <a:srgbClr val="ffffff"/>
                  </a:solidFill>
                </a:uFill>
                <a:latin typeface="Arial"/>
              </a:rPr>
              <a:t>Options :</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-c :</a:t>
            </a:r>
            <a:r>
              <a:rPr b="0" lang="en-IN" sz="1400" spc="-1" strike="noStrike">
                <a:solidFill>
                  <a:srgbClr val="000000"/>
                </a:solidFill>
                <a:uFill>
                  <a:solidFill>
                    <a:srgbClr val="ffffff"/>
                  </a:solidFill>
                </a:uFill>
                <a:latin typeface="Arial"/>
              </a:rPr>
              <a:t> Precede each output line by the number of times it occur. </a:t>
            </a:r>
            <a:r>
              <a:rPr b="1" lang="en-IN" sz="1400" spc="-1" strike="noStrike">
                <a:solidFill>
                  <a:srgbClr val="000000"/>
                </a:solidFill>
                <a:uFill>
                  <a:solidFill>
                    <a:srgbClr val="ffffff"/>
                  </a:solidFill>
                </a:uFill>
                <a:latin typeface="Arial"/>
              </a:rPr>
              <a:t>-d :</a:t>
            </a:r>
            <a:r>
              <a:rPr b="0" lang="en-IN" sz="1400" spc="-1" strike="noStrike">
                <a:solidFill>
                  <a:srgbClr val="000000"/>
                </a:solidFill>
                <a:uFill>
                  <a:solidFill>
                    <a:srgbClr val="ffffff"/>
                  </a:solidFill>
                </a:uFill>
                <a:latin typeface="Arial"/>
              </a:rPr>
              <a:t> Display the repeated lines.</a:t>
            </a:r>
            <a:r>
              <a:rPr b="0" lang="en-IN" sz="1400" spc="-1" strike="noStrike">
                <a:solidFill>
                  <a:srgbClr val="000000"/>
                </a:solidFill>
                <a:uFill>
                  <a:solidFill>
                    <a:srgbClr val="ffffff"/>
                  </a:solidFill>
                </a:uFill>
                <a:latin typeface="Arial"/>
              </a:rPr>
              <a:t>
</a:t>
            </a:r>
            <a:r>
              <a:rPr b="1" lang="en-IN" sz="1400" spc="-1" strike="noStrike">
                <a:solidFill>
                  <a:srgbClr val="000000"/>
                </a:solidFill>
                <a:uFill>
                  <a:solidFill>
                    <a:srgbClr val="ffffff"/>
                  </a:solidFill>
                </a:uFill>
                <a:latin typeface="Arial"/>
              </a:rPr>
              <a:t>-u :</a:t>
            </a:r>
            <a:r>
              <a:rPr b="0" lang="en-IN" sz="1400" spc="-1" strike="noStrike">
                <a:solidFill>
                  <a:srgbClr val="000000"/>
                </a:solidFill>
                <a:uFill>
                  <a:solidFill>
                    <a:srgbClr val="ffffff"/>
                  </a:solidFill>
                </a:uFill>
                <a:latin typeface="Arial"/>
              </a:rPr>
              <a:t> Display the lines that are not repeated.</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0000"/>
                </a:solidFill>
                <a:uFill>
                  <a:solidFill>
                    <a:srgbClr val="ffffff"/>
                  </a:solidFill>
                </a:uFill>
                <a:latin typeface="Arial"/>
              </a:rPr>
              <a:t>Q: Count the frequency of occurrences of words in a file.</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sort  file1  |  uniq  -c</a:t>
            </a:r>
            <a:endParaRPr b="0" lang="en-IN" sz="1800" spc="-1" strike="noStrike">
              <a:solidFill>
                <a:srgbClr val="000000"/>
              </a:solidFill>
              <a:uFill>
                <a:solidFill>
                  <a:srgbClr val="ffffff"/>
                </a:solidFill>
              </a:uFill>
              <a:latin typeface="Arial"/>
            </a:endParaRPr>
          </a:p>
          <a:p>
            <a:pPr>
              <a:lnSpc>
                <a:spcPct val="100000"/>
              </a:lnSpc>
            </a:pPr>
            <a:r>
              <a:rPr b="0" lang="en-IN" sz="1400" spc="-1" strike="noStrike">
                <a:solidFill>
                  <a:srgbClr val="ff0000"/>
                </a:solidFill>
                <a:uFill>
                  <a:solidFill>
                    <a:srgbClr val="ffffff"/>
                  </a:solidFill>
                </a:uFill>
                <a:latin typeface="Arial"/>
              </a:rPr>
              <a:t>Q:Find "long" listing of the smallest 5 files in the </a:t>
            </a:r>
            <a:r>
              <a:rPr b="1" lang="en-IN" sz="1400" spc="-1" strike="noStrike">
                <a:solidFill>
                  <a:srgbClr val="ff0000"/>
                </a:solidFill>
                <a:uFill>
                  <a:solidFill>
                    <a:srgbClr val="ffffff"/>
                  </a:solidFill>
                </a:uFill>
                <a:latin typeface="Arial"/>
              </a:rPr>
              <a:t>/etc</a:t>
            </a:r>
            <a:r>
              <a:rPr b="0" lang="en-IN" sz="1400" spc="-1" strike="noStrike">
                <a:solidFill>
                  <a:srgbClr val="ff0000"/>
                </a:solidFill>
                <a:uFill>
                  <a:solidFill>
                    <a:srgbClr val="ffffff"/>
                  </a:solidFill>
                </a:uFill>
                <a:latin typeface="Arial"/>
              </a:rPr>
              <a:t> directory whose name contains the string ".conf", sorted by increasing file size</a:t>
            </a:r>
            <a:r>
              <a:rPr b="0" lang="en-IN" sz="1400" spc="-1" strike="noStrike">
                <a:solidFill>
                  <a:srgbClr val="000000"/>
                </a:solidFill>
                <a:uFill>
                  <a:solidFill>
                    <a:srgbClr val="ffffff"/>
                  </a:solidFill>
                </a:uFill>
                <a:latin typeface="Arial"/>
              </a:rPr>
              <a:t>.</a:t>
            </a:r>
            <a:endParaRPr b="0" lang="en-IN" sz="1800" spc="-1" strike="noStrike">
              <a:solidFill>
                <a:srgbClr val="000000"/>
              </a:solidFill>
              <a:uFill>
                <a:solidFill>
                  <a:srgbClr val="ffffff"/>
                </a:solidFill>
              </a:uFill>
              <a:latin typeface="Arial"/>
            </a:endParaRPr>
          </a:p>
          <a:p>
            <a:pPr>
              <a:lnSpc>
                <a:spcPct val="100000"/>
              </a:lnSpc>
            </a:pPr>
            <a:r>
              <a:rPr b="1" lang="en-IN" sz="1400" spc="-1" strike="noStrike">
                <a:solidFill>
                  <a:srgbClr val="000000"/>
                </a:solidFill>
                <a:uFill>
                  <a:solidFill>
                    <a:srgbClr val="ffffff"/>
                  </a:solidFill>
                </a:uFill>
                <a:latin typeface="Arial"/>
              </a:rPr>
              <a:t>$  ls  -lSr   /etc/*.conf  |  head  -5</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ransition spd="med">
    <p:pull dir="r"/>
  </p:transition>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18906</TotalTime>
  <Application>LibreOffice/5.1.6.2$Linux_x86 LibreOffice_project/10m0$Build-2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2013-04-07T05:59:11Z</dcterms:created>
  <dc:creator>abc</dc:creator>
  <dc:description/>
  <dc:language>en-IN</dc:language>
  <cp:lastModifiedBy/>
  <dcterms:modified xsi:type="dcterms:W3CDTF">2022-03-10T11:03:59Z</dcterms:modified>
  <cp:revision>1842</cp:revision>
  <dc:subject/>
  <dc:title>Slide 1</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2</vt:i4>
  </property>
  <property fmtid="{D5CDD505-2E9C-101B-9397-08002B2CF9AE}" pid="8" name="PresentationFormat">
    <vt:lpwstr>On-screen Show (4:3)</vt:lpwstr>
  </property>
  <property fmtid="{D5CDD505-2E9C-101B-9397-08002B2CF9AE}" pid="9" name="ScaleCrop">
    <vt:bool>0</vt:bool>
  </property>
  <property fmtid="{D5CDD505-2E9C-101B-9397-08002B2CF9AE}" pid="10" name="ShareDoc">
    <vt:bool>0</vt:bool>
  </property>
  <property fmtid="{D5CDD505-2E9C-101B-9397-08002B2CF9AE}" pid="11" name="Slides">
    <vt:i4>27</vt:i4>
  </property>
</Properties>
</file>